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D245AC-170B-45D9-AF3F-4C8F02D4DC93}">
  <a:tblStyle styleId="{44D245AC-170B-45D9-AF3F-4C8F02D4DC9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slide" Target="slides/slide90.xml"/><Relationship Id="rId50" Type="http://schemas.openxmlformats.org/officeDocument/2006/relationships/slide" Target="slides/slide45.xml"/><Relationship Id="rId94" Type="http://schemas.openxmlformats.org/officeDocument/2006/relationships/slide" Target="slides/slide89.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2fc6d3dd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 name="Google Shape;82;g32fc6d3dd1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6eb7749a0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eb7749a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6eb7749a07_0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98d6088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62" name="Google Shape;262;g898d60888b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eb7749a0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eb7749a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6eb7749a07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98d60888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4" name="Google Shape;384;g898d60888b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cde9faf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9cde9fafe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9cde9fafe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9cde9fafe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cde9fafe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9cde9fafe5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cde9faf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9cde9fafe5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c7ce8e0bd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42" name="Google Shape;542;g9c7ce8e0bd_0_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37fc8b6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537fc8b66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9d97b045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9d97b0455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9d97b0455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g9d97b04557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9d97b0455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9d97b04557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9d97b0455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9d97b04557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6eb7749a0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6eb7749a07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9c7ce8e0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9c7ce8e0bd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c79a121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8c79a1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88c79a1214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9103f94cc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9103f94cc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g9103f94ccc_0_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56946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5" name="Google Shape;15;p2"/>
          <p:cNvSpPr txBox="1"/>
          <p:nvPr>
            <p:ph idx="1" type="subTitle"/>
          </p:nvPr>
        </p:nvSpPr>
        <p:spPr>
          <a:xfrm>
            <a:off x="1371600" y="19144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9" name="Google Shape;69;p11"/>
          <p:cNvSpPr txBox="1"/>
          <p:nvPr>
            <p:ph idx="1" type="body"/>
          </p:nvPr>
        </p:nvSpPr>
        <p:spPr>
          <a:xfrm>
            <a:off x="457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2" type="body"/>
          </p:nvPr>
        </p:nvSpPr>
        <p:spPr>
          <a:xfrm>
            <a:off x="4648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11"/>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73" name="Google Shape;73;p11"/>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6" name="Google Shape;76;p12"/>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sz="2000">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9" name="Google Shape;79;p1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9" name="Google Shape;19;p3"/>
          <p:cNvSpPr txBox="1"/>
          <p:nvPr>
            <p:ph idx="1" type="body"/>
          </p:nvPr>
        </p:nvSpPr>
        <p:spPr>
          <a:xfrm>
            <a:off x="457200" y="1200150"/>
            <a:ext cx="8229600" cy="37011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6926950" y="4869675"/>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cxnSp>
        <p:nvCxnSpPr>
          <p:cNvPr id="22" name="Google Shape;22;p3"/>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4"/>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26" name="Google Shape;26;p4"/>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 name="Google Shape;29;p5"/>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0" name="Google Shape;30;p5"/>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31" name="Google Shape;31;p5"/>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2" name="Shape 32"/>
        <p:cNvGrpSpPr/>
        <p:nvPr/>
      </p:nvGrpSpPr>
      <p:grpSpPr>
        <a:xfrm>
          <a:off x="0" y="0"/>
          <a:ext cx="0" cy="0"/>
          <a:chOff x="0" y="0"/>
          <a:chExt cx="0" cy="0"/>
        </a:xfrm>
      </p:grpSpPr>
      <p:sp>
        <p:nvSpPr>
          <p:cNvPr id="33" name="Google Shape;33;p6"/>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4" name="Google Shape;34;p6"/>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 name="Shape 38"/>
        <p:cNvGrpSpPr/>
        <p:nvPr/>
      </p:nvGrpSpPr>
      <p:grpSpPr>
        <a:xfrm>
          <a:off x="0" y="0"/>
          <a:ext cx="0" cy="0"/>
          <a:chOff x="0" y="0"/>
          <a:chExt cx="0" cy="0"/>
        </a:xfrm>
      </p:grpSpPr>
      <p:sp>
        <p:nvSpPr>
          <p:cNvPr id="39" name="Google Shape;39;p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 name="Google Shape;40;p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2" name="Google Shape;42;p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3" name="Google Shape;43;p7"/>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 name="Shape 44"/>
        <p:cNvGrpSpPr/>
        <p:nvPr/>
      </p:nvGrpSpPr>
      <p:grpSpPr>
        <a:xfrm>
          <a:off x="0" y="0"/>
          <a:ext cx="0" cy="0"/>
          <a:chOff x="0" y="0"/>
          <a:chExt cx="0" cy="0"/>
        </a:xfrm>
      </p:grpSpPr>
      <p:sp>
        <p:nvSpPr>
          <p:cNvPr id="45" name="Google Shape;45;p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6" name="Google Shape;46;p8"/>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7" name="Google Shape;47;p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48" name="Google Shape;48;p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9" name="Google Shape;49;p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3" name="Google Shape;53;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6" name="Google Shape;56;p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0" name="Google Shape;60;p10"/>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1" name="Google Shape;61;p1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2" name="Google Shape;62;p10"/>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3" name="Google Shape;63;p1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6" name="Google Shape;66;p10"/>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itemap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s://en.wikipedia.org/wiki/Precision_and_recal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hyperlink" Target="http://effectsizefaq.com/category/type-ii-erro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en.wikipedia.org/wiki/Precision_and_recal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consultancy.com/blog/64228-10-blue-links-are-they-dead-or-alive-in-search/"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creativecommons.org/licenses/by-nc-sa/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en.wikipedia.org/wiki/Stop_word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jpg"/><Relationship Id="rId4" Type="http://schemas.openxmlformats.org/officeDocument/2006/relationships/image" Target="../media/image13.jpg"/><Relationship Id="rId5" Type="http://schemas.openxmlformats.org/officeDocument/2006/relationships/hyperlink" Target="http://memeburn.com/2012/10/10-of-the-coolest-photos-from-inside-googles-secret-data-centr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nlp.stanford.edu/IR-book/html/htmledition/distributing-indexes-1.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hyperlink" Target="http://creativecommons.org/licenses/by-nc-sa/3.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hyperlink" Target="https://www.worldwidewebsize.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harding.edu/pharmacy/" TargetMode="External"/><Relationship Id="rId4" Type="http://schemas.openxmlformats.org/officeDocument/2006/relationships/image" Target="../media/image20.png"/><Relationship Id="rId5"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www.harding.edu/pharmacy/"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en.wikipedia.org/wiki/Harding_Universit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en.wikipedia.org/wiki/Harding_Universit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robotstxt.or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hyperlink" Target="http://creativecommons.org/licenses/by-nc-sa/3.0/"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googlewebmastercentral.blogspot.com/2010/04/using-site-speed-in-web-search-ranking.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en.wikipedia.org/wiki/Google_bomb" TargetMode="External"/><Relationship Id="rId4" Type="http://schemas.openxmlformats.org/officeDocument/2006/relationships/image" Target="../media/image22.png"/><Relationship Id="rId5" Type="http://schemas.openxmlformats.org/officeDocument/2006/relationships/hyperlink" Target="https://searchengineland.com/google-kills-bushs-miserable-failure-search-other-google-bombs-1036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googlewebmastercentral.blogspot.com/2010/04/using-site-speed-in-web-search-ranking.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ilpubs.stanford.edu:8090/422/" TargetMode="External"/><Relationship Id="rId4" Type="http://schemas.openxmlformats.org/officeDocument/2006/relationships/hyperlink" Target="http://scrapetv.com/News/News%20Pages/Technology/images/sergey-brin-larry-page.jpg" TargetMode="External"/><Relationship Id="rId5"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5.png"/><Relationship Id="rId4" Type="http://schemas.openxmlformats.org/officeDocument/2006/relationships/hyperlink" Target="http://missloki84.deviantart.com/art/Random-Surfer-at-Huntington-Beach-31928787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www.mattcutts.com/blog/google-protects-itself-from-zombies/" TargetMode="External"/><Relationship Id="rId5" Type="http://schemas.openxmlformats.org/officeDocument/2006/relationships/hyperlink" Target="https://arquivo.pt/wayback/20081031063516mp_/http://www.google.com/robots.tx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9.pn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1.png"/><Relationship Id="rId4" Type="http://schemas.openxmlformats.org/officeDocument/2006/relationships/image" Target="../media/image35.jpg"/><Relationship Id="rId5" Type="http://schemas.openxmlformats.org/officeDocument/2006/relationships/hyperlink" Target="https://go.oreilly.com/old-dominion-university/library/view/programming-collective-intelligence/978059652932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2.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hyperlink" Target="http://bl.ocks.org/emeeks/f448eef177b5fe94b1c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www.prchecker.info/check_page_rank.php"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www.cs.cmu.edu/~spandey/publications/randomRanking-vldb.pdf" TargetMode="External"/><Relationship Id="rId4" Type="http://schemas.openxmlformats.org/officeDocument/2006/relationships/hyperlink" Target="https://www-users.cs.umn.edu/~terveen/papers/sigir2000.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www.google.com/support/webmasters/bin/answer.py?answer=35769" TargetMode="External"/><Relationship Id="rId4" Type="http://schemas.openxmlformats.org/officeDocument/2006/relationships/image" Target="../media/image3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1.png"/><Relationship Id="rId4" Type="http://schemas.openxmlformats.org/officeDocument/2006/relationships/hyperlink" Target="about:blank" TargetMode="External"/><Relationship Id="rId5" Type="http://schemas.openxmlformats.org/officeDocument/2006/relationships/hyperlink" Target="http://en.wikipedia.org/wiki/Nofollow" TargetMode="External"/><Relationship Id="rId6" Type="http://schemas.openxmlformats.org/officeDocument/2006/relationships/hyperlink" Target="http://en.wikipedia.org/wiki/Comment_spam" TargetMode="External"/><Relationship Id="rId7" Type="http://schemas.openxmlformats.org/officeDocument/2006/relationships/hyperlink" Target="http://f-measure.blogspot.com/2009/03/dag-nasty-wig-out-at-denkos-forgotten.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cs.cornell.edu/home/kleinber/auth.pdf" TargetMode="External"/><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8.png"/><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moz-odp.org/" TargetMode="External"/><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www.google.com/search?q=automobile+manufacturers" TargetMode="External"/><Relationship Id="rId4" Type="http://schemas.openxmlformats.org/officeDocument/2006/relationships/image" Target="../media/image4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learning.oreilly.com/library/view/an-introduction-to/9780470526842/ch05.html#hits_colon"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7.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0.png"/><Relationship Id="rId4" Type="http://schemas.openxmlformats.org/officeDocument/2006/relationships/hyperlink" Target="https://ciir.cs.umass.edu/irbook/"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learning.oreilly.com/library/view/an-introduction-to/9780470526842/ch05.html#hits_col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dlib.org/dlib/march08/smith/03smith.html"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685800" y="503944"/>
            <a:ext cx="7772400" cy="185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Searching the Web</a:t>
            </a:r>
            <a:endParaRPr b="1"/>
          </a:p>
          <a:p>
            <a:pPr indent="0" lvl="0" marL="0" rtl="0" algn="ctr">
              <a:spcBef>
                <a:spcPts val="0"/>
              </a:spcBef>
              <a:spcAft>
                <a:spcPts val="0"/>
              </a:spcAft>
              <a:buClr>
                <a:schemeClr val="dk1"/>
              </a:buClr>
              <a:buSzPts val="4400"/>
              <a:buFont typeface="Calibri"/>
              <a:buNone/>
            </a:pPr>
            <a:r>
              <a:rPr lang="en-US" sz="3600"/>
              <a:t>(Part 1 - Crawling the Web)</a:t>
            </a:r>
            <a:endParaRPr b="1"/>
          </a:p>
          <a:p>
            <a:pPr indent="0" lvl="0" marL="0" marR="0" rtl="0" algn="ctr">
              <a:lnSpc>
                <a:spcPct val="100000"/>
              </a:lnSpc>
              <a:spcBef>
                <a:spcPts val="0"/>
              </a:spcBef>
              <a:spcAft>
                <a:spcPts val="0"/>
              </a:spcAft>
              <a:buClr>
                <a:schemeClr val="dk1"/>
              </a:buClr>
              <a:buSzPts val="4400"/>
              <a:buFont typeface="Calibri"/>
              <a:buNone/>
            </a:pPr>
            <a:r>
              <a:t/>
            </a:r>
            <a:endParaRPr b="1"/>
          </a:p>
        </p:txBody>
      </p:sp>
      <p:sp>
        <p:nvSpPr>
          <p:cNvPr id="85" name="Google Shape;85;p13"/>
          <p:cNvSpPr txBox="1"/>
          <p:nvPr>
            <p:ph idx="1" type="subTitle"/>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86" name="Google Shape;86;p13"/>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500" u="none" cap="none" strike="noStrike">
                <a:solidFill>
                  <a:schemeClr val="dk1"/>
                </a:solidFill>
                <a:latin typeface="Calibri"/>
                <a:ea typeface="Calibri"/>
                <a:cs typeface="Calibri"/>
                <a:sym typeface="Calibri"/>
              </a:rPr>
              <a:t>This work is licensed under a </a:t>
            </a:r>
            <a:r>
              <a:rPr i="0" lang="en-US" sz="1500" u="sng" cap="none" strike="noStrike">
                <a:solidFill>
                  <a:schemeClr val="hlink"/>
                </a:solidFill>
                <a:latin typeface="Calibri"/>
                <a:ea typeface="Calibri"/>
                <a:cs typeface="Calibri"/>
                <a:sym typeface="Calibri"/>
                <a:hlinkClick r:id="rId3"/>
              </a:rPr>
              <a:t>Creative Commons Attribution-NonCommercial-ShareAlike 3.0 Unported License</a:t>
            </a:r>
            <a:endParaRPr sz="1100">
              <a:latin typeface="Calibri"/>
              <a:ea typeface="Calibri"/>
              <a:cs typeface="Calibri"/>
              <a:sym typeface="Calibri"/>
            </a:endParaRPr>
          </a:p>
        </p:txBody>
      </p:sp>
      <p:pic>
        <p:nvPicPr>
          <p:cNvPr descr="Creative Commons License" id="87" name="Google Shape;87;p13"/>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88" name="Google Shape;88;p13"/>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a:t>
            </a:r>
            <a:r>
              <a:rPr i="1" lang="en-US" sz="1300">
                <a:latin typeface="Calibri"/>
                <a:ea typeface="Calibri"/>
                <a:cs typeface="Calibri"/>
                <a:sym typeface="Calibri"/>
              </a:rPr>
              <a:t>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Crawling Issues - Part 2</a:t>
            </a:r>
            <a:endParaRPr/>
          </a:p>
        </p:txBody>
      </p:sp>
      <p:sp>
        <p:nvSpPr>
          <p:cNvPr id="159" name="Google Shape;159;p22"/>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8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Should avoid crawling duplicate content</a:t>
            </a:r>
            <a:endParaRPr sz="2700"/>
          </a:p>
          <a:p>
            <a:pPr indent="-254000" lvl="1" marL="742950" marR="0" rtl="0" algn="l">
              <a:lnSpc>
                <a:spcPct val="80000"/>
              </a:lnSpc>
              <a:spcBef>
                <a:spcPts val="44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Convert page content to compact string (</a:t>
            </a:r>
            <a:r>
              <a:rPr b="0" i="1" lang="en-US" sz="1700" u="none" cap="none" strike="noStrike">
                <a:solidFill>
                  <a:schemeClr val="dk1"/>
                </a:solidFill>
                <a:latin typeface="Calibri"/>
                <a:ea typeface="Calibri"/>
                <a:cs typeface="Calibri"/>
                <a:sym typeface="Calibri"/>
              </a:rPr>
              <a:t>fingerprint</a:t>
            </a:r>
            <a:r>
              <a:rPr b="0" i="0" lang="en-US" sz="1700" u="none" cap="none" strike="noStrike">
                <a:solidFill>
                  <a:schemeClr val="dk1"/>
                </a:solidFill>
                <a:latin typeface="Calibri"/>
                <a:ea typeface="Calibri"/>
                <a:cs typeface="Calibri"/>
                <a:sym typeface="Calibri"/>
              </a:rPr>
              <a:t>) and compare to previously crawled fingerprints</a:t>
            </a:r>
            <a:endParaRPr sz="2300"/>
          </a:p>
          <a:p>
            <a:pPr indent="-311150" lvl="0" marL="342900" marR="0" rtl="0" algn="l">
              <a:lnSpc>
                <a:spcPct val="8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Should avoid crawling spam</a:t>
            </a:r>
            <a:endParaRPr sz="2700"/>
          </a:p>
          <a:p>
            <a:pPr indent="-254000" lvl="1" marL="742950" marR="0" rtl="0" algn="l">
              <a:lnSpc>
                <a:spcPct val="80000"/>
              </a:lnSpc>
              <a:spcBef>
                <a:spcPts val="44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Content analysis of page could make crawler ignore it while crawling or in post-crawl processing</a:t>
            </a:r>
            <a:endParaRPr sz="2300"/>
          </a:p>
          <a:p>
            <a:pPr indent="-311150" lvl="0" marL="342900" marR="0" rtl="0" algn="l">
              <a:lnSpc>
                <a:spcPct val="8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Robot traps</a:t>
            </a:r>
            <a:endParaRPr sz="2700"/>
          </a:p>
          <a:p>
            <a:pPr indent="-254000" lvl="1" marL="742950" marR="0" rtl="0" algn="l">
              <a:lnSpc>
                <a:spcPct val="80000"/>
              </a:lnSpc>
              <a:spcBef>
                <a:spcPts val="44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Deliberate or accidental trail of infinite links (e.g., calendar)</a:t>
            </a:r>
            <a:endParaRPr sz="2300"/>
          </a:p>
          <a:p>
            <a:pPr indent="-254000" lvl="1" marL="742950" marR="0" rtl="0" algn="l">
              <a:lnSpc>
                <a:spcPct val="80000"/>
              </a:lnSpc>
              <a:spcBef>
                <a:spcPts val="44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Solution: limit depth of crawl</a:t>
            </a:r>
            <a:endParaRPr sz="2300"/>
          </a:p>
          <a:p>
            <a:pPr indent="-311150" lvl="0" marL="342900" marR="0" rtl="0" algn="l">
              <a:lnSpc>
                <a:spcPct val="8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Deep Web</a:t>
            </a:r>
            <a:endParaRPr sz="2700"/>
          </a:p>
          <a:p>
            <a:pPr indent="-254000" lvl="1" marL="742950" marR="0" rtl="0" algn="l">
              <a:lnSpc>
                <a:spcPct val="80000"/>
              </a:lnSpc>
              <a:spcBef>
                <a:spcPts val="44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Throw search terms at interface to discover pages</a:t>
            </a:r>
            <a:r>
              <a:rPr b="0" baseline="30000" i="0" lang="en-US" sz="1700" u="none" cap="none" strike="noStrike">
                <a:solidFill>
                  <a:schemeClr val="dk1"/>
                </a:solidFill>
                <a:latin typeface="Calibri"/>
                <a:ea typeface="Calibri"/>
                <a:cs typeface="Calibri"/>
                <a:sym typeface="Calibri"/>
              </a:rPr>
              <a:t>1</a:t>
            </a:r>
            <a:endParaRPr sz="2300"/>
          </a:p>
          <a:p>
            <a:pPr indent="-254000" lvl="1" marL="742950" marR="0" rtl="0" algn="l">
              <a:lnSpc>
                <a:spcPct val="80000"/>
              </a:lnSpc>
              <a:spcBef>
                <a:spcPts val="440"/>
              </a:spcBef>
              <a:spcAft>
                <a:spcPts val="0"/>
              </a:spcAft>
              <a:buClr>
                <a:schemeClr val="dk1"/>
              </a:buClr>
              <a:buSzPts val="1700"/>
              <a:buFont typeface="Arial"/>
              <a:buChar char="–"/>
            </a:pPr>
            <a:r>
              <a:rPr b="0" i="0" lang="en-US" sz="1700" u="sng" cap="none" strike="noStrike">
                <a:solidFill>
                  <a:schemeClr val="hlink"/>
                </a:solidFill>
                <a:latin typeface="Calibri"/>
                <a:ea typeface="Calibri"/>
                <a:cs typeface="Calibri"/>
                <a:sym typeface="Calibri"/>
                <a:hlinkClick r:id="rId3"/>
              </a:rPr>
              <a:t>Sitemaps</a:t>
            </a:r>
            <a:r>
              <a:rPr b="0" i="0" lang="en-US" sz="1700" u="none" cap="none" strike="noStrike">
                <a:solidFill>
                  <a:schemeClr val="dk1"/>
                </a:solidFill>
                <a:latin typeface="Calibri"/>
                <a:ea typeface="Calibri"/>
                <a:cs typeface="Calibri"/>
                <a:sym typeface="Calibri"/>
              </a:rPr>
              <a:t> allow websites to publish URLs that might not be discovered in regular web crawling</a:t>
            </a:r>
            <a:endParaRPr sz="2300"/>
          </a:p>
          <a:p>
            <a:pPr indent="-203200" lvl="0" marL="342900" marR="0" rtl="0" algn="l">
              <a:spcBef>
                <a:spcPts val="440"/>
              </a:spcBef>
              <a:spcAft>
                <a:spcPts val="0"/>
              </a:spcAft>
              <a:buClr>
                <a:schemeClr val="dk1"/>
              </a:buClr>
              <a:buSzPts val="2200"/>
              <a:buFont typeface="Arial"/>
              <a:buNone/>
            </a:pPr>
            <a:r>
              <a:t/>
            </a:r>
            <a:endParaRPr b="0" i="0" sz="1700" u="none" cap="none" strike="noStrike">
              <a:solidFill>
                <a:schemeClr val="dk1"/>
              </a:solidFill>
              <a:latin typeface="Calibri"/>
              <a:ea typeface="Calibri"/>
              <a:cs typeface="Calibri"/>
              <a:sym typeface="Calibri"/>
            </a:endParaRPr>
          </a:p>
        </p:txBody>
      </p:sp>
      <p:sp>
        <p:nvSpPr>
          <p:cNvPr id="160" name="Google Shape;160;p22"/>
          <p:cNvSpPr txBox="1"/>
          <p:nvPr/>
        </p:nvSpPr>
        <p:spPr>
          <a:xfrm>
            <a:off x="907000" y="4594650"/>
            <a:ext cx="73914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baseline="30000" i="0" lang="en-US" u="none">
                <a:solidFill>
                  <a:schemeClr val="dk1"/>
                </a:solidFill>
                <a:latin typeface="Calibri"/>
                <a:ea typeface="Calibri"/>
                <a:cs typeface="Calibri"/>
                <a:sym typeface="Calibri"/>
              </a:rPr>
              <a:t>1</a:t>
            </a:r>
            <a:r>
              <a:rPr b="0" i="0" lang="en-US" u="none">
                <a:solidFill>
                  <a:schemeClr val="dk1"/>
                </a:solidFill>
                <a:latin typeface="Calibri"/>
                <a:ea typeface="Calibri"/>
                <a:cs typeface="Calibri"/>
                <a:sym typeface="Calibri"/>
              </a:rPr>
              <a:t>Madhavan et al., Google's Deep Web crawl, </a:t>
            </a:r>
            <a:r>
              <a:rPr b="0" i="1" lang="en-US" u="none">
                <a:solidFill>
                  <a:schemeClr val="dk1"/>
                </a:solidFill>
                <a:latin typeface="Calibri"/>
                <a:ea typeface="Calibri"/>
                <a:cs typeface="Calibri"/>
                <a:sym typeface="Calibri"/>
              </a:rPr>
              <a:t>Proc. VLDB 2008</a:t>
            </a:r>
            <a:endParaRPr sz="1000"/>
          </a:p>
        </p:txBody>
      </p:sp>
      <p:sp>
        <p:nvSpPr>
          <p:cNvPr id="161" name="Google Shape;161;p2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Sitemap</a:t>
            </a:r>
            <a:endParaRPr/>
          </a:p>
        </p:txBody>
      </p:sp>
      <p:sp>
        <p:nvSpPr>
          <p:cNvPr id="167" name="Google Shape;167;p23"/>
          <p:cNvSpPr txBox="1"/>
          <p:nvPr/>
        </p:nvSpPr>
        <p:spPr>
          <a:xfrm>
            <a:off x="1645950" y="1021750"/>
            <a:ext cx="5852100" cy="383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00"/>
              <a:buFont typeface="Courier New"/>
              <a:buNone/>
            </a:pPr>
            <a:r>
              <a:rPr i="0" lang="en-US" sz="1300" u="none">
                <a:solidFill>
                  <a:schemeClr val="dk1"/>
                </a:solidFill>
                <a:latin typeface="Consolas"/>
                <a:ea typeface="Consolas"/>
                <a:cs typeface="Consolas"/>
                <a:sym typeface="Consolas"/>
              </a:rPr>
              <a:t>&lt;?xml version="1.0" encoding="UTF-8"?&gt;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&lt;urlset xmlns="http://www.sitemaps.org/schemas/sitemap/0.9"&gt;</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&lt;url&gt;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&lt;loc&gt;</a:t>
            </a:r>
            <a:r>
              <a:rPr b="1" i="0" lang="en-US" sz="1300" u="none">
                <a:solidFill>
                  <a:schemeClr val="dk1"/>
                </a:solidFill>
                <a:latin typeface="Consolas"/>
                <a:ea typeface="Consolas"/>
                <a:cs typeface="Consolas"/>
                <a:sym typeface="Consolas"/>
              </a:rPr>
              <a:t>http://www.example.com/</a:t>
            </a:r>
            <a:r>
              <a:rPr i="0" lang="en-US" sz="1300" u="none">
                <a:solidFill>
                  <a:schemeClr val="dk1"/>
                </a:solidFill>
                <a:latin typeface="Consolas"/>
                <a:ea typeface="Consolas"/>
                <a:cs typeface="Consolas"/>
                <a:sym typeface="Consolas"/>
              </a:rPr>
              <a:t>&lt;/loc&gt;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&lt;lastmod&gt;</a:t>
            </a:r>
            <a:r>
              <a:rPr b="1" i="0" lang="en-US" sz="1300" u="none">
                <a:solidFill>
                  <a:schemeClr val="dk1"/>
                </a:solidFill>
                <a:latin typeface="Consolas"/>
                <a:ea typeface="Consolas"/>
                <a:cs typeface="Consolas"/>
                <a:sym typeface="Consolas"/>
              </a:rPr>
              <a:t>2009-10-22</a:t>
            </a:r>
            <a:r>
              <a:rPr i="0" lang="en-US" sz="1300" u="none">
                <a:solidFill>
                  <a:schemeClr val="dk1"/>
                </a:solidFill>
                <a:latin typeface="Consolas"/>
                <a:ea typeface="Consolas"/>
                <a:cs typeface="Consolas"/>
                <a:sym typeface="Consolas"/>
              </a:rPr>
              <a:t>&lt;/lastmod&gt;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&lt;changefreq&gt;</a:t>
            </a:r>
            <a:r>
              <a:rPr b="1" i="0" lang="en-US" sz="1300" u="none">
                <a:solidFill>
                  <a:schemeClr val="dk1"/>
                </a:solidFill>
                <a:latin typeface="Consolas"/>
                <a:ea typeface="Consolas"/>
                <a:cs typeface="Consolas"/>
                <a:sym typeface="Consolas"/>
              </a:rPr>
              <a:t>weekly</a:t>
            </a:r>
            <a:r>
              <a:rPr i="0" lang="en-US" sz="1300" u="none">
                <a:solidFill>
                  <a:schemeClr val="dk1"/>
                </a:solidFill>
                <a:latin typeface="Consolas"/>
                <a:ea typeface="Consolas"/>
                <a:cs typeface="Consolas"/>
                <a:sym typeface="Consolas"/>
              </a:rPr>
              <a:t>&lt;/changefreq&gt;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&lt;priority&gt;</a:t>
            </a:r>
            <a:r>
              <a:rPr b="1" i="0" lang="en-US" sz="1300" u="none">
                <a:solidFill>
                  <a:schemeClr val="dk1"/>
                </a:solidFill>
                <a:latin typeface="Consolas"/>
                <a:ea typeface="Consolas"/>
                <a:cs typeface="Consolas"/>
                <a:sym typeface="Consolas"/>
              </a:rPr>
              <a:t>0.8</a:t>
            </a:r>
            <a:r>
              <a:rPr i="0" lang="en-US" sz="1300" u="none">
                <a:solidFill>
                  <a:schemeClr val="dk1"/>
                </a:solidFill>
                <a:latin typeface="Consolas"/>
                <a:ea typeface="Consolas"/>
                <a:cs typeface="Consolas"/>
                <a:sym typeface="Consolas"/>
              </a:rPr>
              <a:t>&lt;/priority&gt;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&lt;/url&gt; </a:t>
            </a:r>
            <a:endParaRPr sz="10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700"/>
              <a:buFont typeface="Courier New"/>
              <a:buNone/>
            </a:pPr>
            <a:r>
              <a:rPr i="0" lang="en-US" sz="1300" u="none">
                <a:solidFill>
                  <a:schemeClr val="dk1"/>
                </a:solidFill>
                <a:latin typeface="Consolas"/>
                <a:ea typeface="Consolas"/>
                <a:cs typeface="Consolas"/>
                <a:sym typeface="Consolas"/>
              </a:rPr>
              <a:t>   &lt;url&gt;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&lt;loc&gt;</a:t>
            </a:r>
            <a:r>
              <a:rPr b="1" i="0" lang="en-US" sz="1300" u="none">
                <a:solidFill>
                  <a:schemeClr val="dk1"/>
                </a:solidFill>
                <a:latin typeface="Consolas"/>
                <a:ea typeface="Consolas"/>
                <a:cs typeface="Consolas"/>
                <a:sym typeface="Consolas"/>
              </a:rPr>
              <a:t>http://www.example.com/specials.html</a:t>
            </a:r>
            <a:r>
              <a:rPr i="0" lang="en-US" sz="1300" u="none">
                <a:solidFill>
                  <a:schemeClr val="dk1"/>
                </a:solidFill>
                <a:latin typeface="Consolas"/>
                <a:ea typeface="Consolas"/>
                <a:cs typeface="Consolas"/>
                <a:sym typeface="Consolas"/>
              </a:rPr>
              <a:t>&lt;/loc&gt;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&lt;changefreq&gt;</a:t>
            </a:r>
            <a:r>
              <a:rPr b="1" i="0" lang="en-US" sz="1300" u="none">
                <a:solidFill>
                  <a:schemeClr val="dk1"/>
                </a:solidFill>
                <a:latin typeface="Consolas"/>
                <a:ea typeface="Consolas"/>
                <a:cs typeface="Consolas"/>
                <a:sym typeface="Consolas"/>
              </a:rPr>
              <a:t>daily</a:t>
            </a:r>
            <a:r>
              <a:rPr i="0" lang="en-US" sz="1300" u="none">
                <a:solidFill>
                  <a:schemeClr val="dk1"/>
                </a:solidFill>
                <a:latin typeface="Consolas"/>
                <a:ea typeface="Consolas"/>
                <a:cs typeface="Consolas"/>
                <a:sym typeface="Consolas"/>
              </a:rPr>
              <a:t>&lt;/changefreq&gt;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&lt;priority&gt;</a:t>
            </a:r>
            <a:r>
              <a:rPr b="1" i="0" lang="en-US" sz="1300" u="none">
                <a:solidFill>
                  <a:schemeClr val="dk1"/>
                </a:solidFill>
                <a:latin typeface="Consolas"/>
                <a:ea typeface="Consolas"/>
                <a:cs typeface="Consolas"/>
                <a:sym typeface="Consolas"/>
              </a:rPr>
              <a:t>0.9</a:t>
            </a:r>
            <a:r>
              <a:rPr i="0" lang="en-US" sz="1300" u="none">
                <a:solidFill>
                  <a:schemeClr val="dk1"/>
                </a:solidFill>
                <a:latin typeface="Consolas"/>
                <a:ea typeface="Consolas"/>
                <a:cs typeface="Consolas"/>
                <a:sym typeface="Consolas"/>
              </a:rPr>
              <a:t>&lt;/priority&gt;</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&lt;/url&gt;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&lt;url&gt;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&lt;loc&gt;</a:t>
            </a:r>
            <a:r>
              <a:rPr b="1" i="0" lang="en-US" sz="1300" u="none">
                <a:solidFill>
                  <a:schemeClr val="dk1"/>
                </a:solidFill>
                <a:latin typeface="Consolas"/>
                <a:ea typeface="Consolas"/>
                <a:cs typeface="Consolas"/>
                <a:sym typeface="Consolas"/>
              </a:rPr>
              <a:t>http://www.example.com/about.html</a:t>
            </a:r>
            <a:r>
              <a:rPr i="0" lang="en-US" sz="1300" u="none">
                <a:solidFill>
                  <a:schemeClr val="dk1"/>
                </a:solidFill>
                <a:latin typeface="Consolas"/>
                <a:ea typeface="Consolas"/>
                <a:cs typeface="Consolas"/>
                <a:sym typeface="Consolas"/>
              </a:rPr>
              <a:t>&lt;/loc&gt;</a:t>
            </a:r>
            <a:endParaRPr sz="10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700"/>
              <a:buFont typeface="Courier New"/>
              <a:buNone/>
            </a:pPr>
            <a:r>
              <a:rPr i="0" lang="en-US" sz="1300" u="none">
                <a:solidFill>
                  <a:schemeClr val="dk1"/>
                </a:solidFill>
                <a:latin typeface="Consolas"/>
                <a:ea typeface="Consolas"/>
                <a:cs typeface="Consolas"/>
                <a:sym typeface="Consolas"/>
              </a:rPr>
              <a:t>      &lt;lastmod&gt;</a:t>
            </a:r>
            <a:r>
              <a:rPr b="1" i="0" lang="en-US" sz="1300" u="none">
                <a:solidFill>
                  <a:schemeClr val="dk1"/>
                </a:solidFill>
                <a:latin typeface="Consolas"/>
                <a:ea typeface="Consolas"/>
                <a:cs typeface="Consolas"/>
                <a:sym typeface="Consolas"/>
              </a:rPr>
              <a:t>2009-11-4</a:t>
            </a:r>
            <a:r>
              <a:rPr i="0" lang="en-US" sz="1300" u="none">
                <a:solidFill>
                  <a:schemeClr val="dk1"/>
                </a:solidFill>
                <a:latin typeface="Consolas"/>
                <a:ea typeface="Consolas"/>
                <a:cs typeface="Consolas"/>
                <a:sym typeface="Consolas"/>
              </a:rPr>
              <a:t>&lt;/lastmod&gt;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&lt;changefreq&gt;</a:t>
            </a:r>
            <a:r>
              <a:rPr b="1" i="0" lang="en-US" sz="1300" u="none">
                <a:solidFill>
                  <a:schemeClr val="dk1"/>
                </a:solidFill>
                <a:latin typeface="Consolas"/>
                <a:ea typeface="Consolas"/>
                <a:cs typeface="Consolas"/>
                <a:sym typeface="Consolas"/>
              </a:rPr>
              <a:t>monthly</a:t>
            </a:r>
            <a:r>
              <a:rPr i="0" lang="en-US" sz="1300" u="none">
                <a:solidFill>
                  <a:schemeClr val="dk1"/>
                </a:solidFill>
                <a:latin typeface="Consolas"/>
                <a:ea typeface="Consolas"/>
                <a:cs typeface="Consolas"/>
                <a:sym typeface="Consolas"/>
              </a:rPr>
              <a:t>&lt;/changefreq&gt;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   &lt;/url&gt;  </a:t>
            </a:r>
            <a:br>
              <a:rPr i="0" lang="en-US" sz="1300" u="none">
                <a:solidFill>
                  <a:schemeClr val="dk1"/>
                </a:solidFill>
                <a:latin typeface="Consolas"/>
                <a:ea typeface="Consolas"/>
                <a:cs typeface="Consolas"/>
                <a:sym typeface="Consolas"/>
              </a:rPr>
            </a:br>
            <a:r>
              <a:rPr i="0" lang="en-US" sz="1300" u="none">
                <a:solidFill>
                  <a:schemeClr val="dk1"/>
                </a:solidFill>
                <a:latin typeface="Consolas"/>
                <a:ea typeface="Consolas"/>
                <a:cs typeface="Consolas"/>
                <a:sym typeface="Consolas"/>
              </a:rPr>
              <a:t>&lt;/urlset&gt;</a:t>
            </a:r>
            <a:endParaRPr sz="1000">
              <a:latin typeface="Consolas"/>
              <a:ea typeface="Consolas"/>
              <a:cs typeface="Consolas"/>
              <a:sym typeface="Consolas"/>
            </a:endParaRPr>
          </a:p>
        </p:txBody>
      </p:sp>
      <p:sp>
        <p:nvSpPr>
          <p:cNvPr id="168" name="Google Shape;168;p2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nvSpPr>
        <p:spPr>
          <a:xfrm>
            <a:off x="1921200" y="857500"/>
            <a:ext cx="5149200" cy="405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i="0" lang="en-US" sz="1100" u="none">
                <a:solidFill>
                  <a:schemeClr val="dk1"/>
                </a:solidFill>
                <a:latin typeface="Consolas"/>
                <a:ea typeface="Consolas"/>
                <a:cs typeface="Consolas"/>
                <a:sym typeface="Consolas"/>
              </a:rPr>
              <a:t>$ curl -i www.cnn.com/robots.txt</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100" u="none">
                <a:solidFill>
                  <a:schemeClr val="dk1"/>
                </a:solidFill>
                <a:latin typeface="Consolas"/>
                <a:ea typeface="Consolas"/>
                <a:cs typeface="Consolas"/>
                <a:sym typeface="Consolas"/>
              </a:rPr>
              <a:t>HTTP/1.1 200 OK</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lang="en-US" sz="1100">
                <a:solidFill>
                  <a:schemeClr val="dk1"/>
                </a:solidFill>
                <a:latin typeface="Consolas"/>
                <a:ea typeface="Consolas"/>
                <a:cs typeface="Consolas"/>
                <a:sym typeface="Consolas"/>
              </a:rPr>
              <a:t>Date: Wed, 05 Feb 2020 20:29:35 GMT</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lang="en-US" sz="1100">
                <a:solidFill>
                  <a:schemeClr val="dk1"/>
                </a:solidFill>
                <a:latin typeface="Consolas"/>
                <a:ea typeface="Consolas"/>
                <a:cs typeface="Consolas"/>
                <a:sym typeface="Consolas"/>
              </a:rPr>
              <a:t>Content-Type: text/plain; charset=utf-8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Content-Length: 1061</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Accept-Ranges: bytes</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lang="en-US" sz="1100">
                <a:solidFill>
                  <a:schemeClr val="dk1"/>
                </a:solidFill>
                <a:latin typeface="Consolas"/>
                <a:ea typeface="Consolas"/>
                <a:cs typeface="Consolas"/>
                <a:sym typeface="Consolas"/>
              </a:rPr>
              <a:t>Date: Wed, 05 Feb 2020 20:29:35 GMT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100" u="none">
                <a:solidFill>
                  <a:schemeClr val="dk1"/>
                </a:solidFill>
                <a:latin typeface="Consolas"/>
                <a:ea typeface="Consolas"/>
                <a:cs typeface="Consolas"/>
                <a:sym typeface="Consolas"/>
              </a:rPr>
              <a:t>Transfer-Encoding: chunked</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100" u="none">
                <a:solidFill>
                  <a:schemeClr val="dk1"/>
                </a:solidFill>
                <a:latin typeface="Consolas"/>
                <a:ea typeface="Consolas"/>
                <a:cs typeface="Consolas"/>
                <a:sym typeface="Consolas"/>
              </a:rPr>
              <a:t>Connection: keep-alive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i="0" sz="11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https://www.cnn.com/sitemaps/cnn/index.xml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https://www.cnn.com/sitemaps/cnn/news.xml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https://www.cnn.com/sitemaps/sitemap-section.xml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https://www.cnn.com/sitemaps/sitemap-interactive.xml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https://www.cnn.com/ampstories/sitemap.xml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Sitemap: https://edition.cnn.com/sitemaps/news.xml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User-agent: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Allow: /audio/podcasts/</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Allow: /partners/ipad/live-video.json</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Disallow: /*.jsx$</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Disallow: /ads/</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lang="en-US" sz="1100">
                <a:solidFill>
                  <a:schemeClr val="dk1"/>
                </a:solidFill>
                <a:latin typeface="Consolas"/>
                <a:ea typeface="Consolas"/>
                <a:cs typeface="Consolas"/>
                <a:sym typeface="Consolas"/>
              </a:rPr>
              <a:t>Disallow: /aol/</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100" u="none">
                <a:solidFill>
                  <a:schemeClr val="dk1"/>
                </a:solidFill>
                <a:latin typeface="Consolas"/>
                <a:ea typeface="Consolas"/>
                <a:cs typeface="Consolas"/>
                <a:sym typeface="Consolas"/>
              </a:rPr>
              <a:t>[deletia…]</a:t>
            </a:r>
            <a:endParaRPr sz="1100">
              <a:latin typeface="Consolas"/>
              <a:ea typeface="Consolas"/>
              <a:cs typeface="Consolas"/>
              <a:sym typeface="Consolas"/>
            </a:endParaRPr>
          </a:p>
        </p:txBody>
      </p:sp>
      <p:sp>
        <p:nvSpPr>
          <p:cNvPr id="174" name="Google Shape;174;p24"/>
          <p:cNvSpPr txBox="1"/>
          <p:nvPr/>
        </p:nvSpPr>
        <p:spPr>
          <a:xfrm>
            <a:off x="381000" y="1714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a:solidFill>
                  <a:schemeClr val="dk1"/>
                </a:solidFill>
                <a:latin typeface="Calibri"/>
                <a:ea typeface="Calibri"/>
                <a:cs typeface="Calibri"/>
                <a:sym typeface="Calibri"/>
              </a:rPr>
              <a:t>Find Sitemaps in robots.txt</a:t>
            </a:r>
            <a:endParaRPr/>
          </a:p>
        </p:txBody>
      </p:sp>
      <p:sp>
        <p:nvSpPr>
          <p:cNvPr id="175" name="Google Shape;175;p2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Focused Crawling</a:t>
            </a:r>
            <a:endParaRPr/>
          </a:p>
        </p:txBody>
      </p:sp>
      <p:sp>
        <p:nvSpPr>
          <p:cNvPr id="181" name="Google Shape;181;p25"/>
          <p:cNvSpPr txBox="1"/>
          <p:nvPr>
            <p:ph idx="1" type="body"/>
          </p:nvPr>
        </p:nvSpPr>
        <p:spPr>
          <a:xfrm>
            <a:off x="457200" y="1200150"/>
            <a:ext cx="8412900" cy="37011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A </a:t>
            </a:r>
            <a:r>
              <a:rPr b="0" i="1" lang="en-US" sz="2700" u="none">
                <a:solidFill>
                  <a:schemeClr val="dk1"/>
                </a:solidFill>
                <a:latin typeface="Calibri"/>
                <a:ea typeface="Calibri"/>
                <a:cs typeface="Calibri"/>
                <a:sym typeface="Calibri"/>
              </a:rPr>
              <a:t>vertical search engine</a:t>
            </a:r>
            <a:r>
              <a:rPr b="0" i="0" lang="en-US" sz="2700" u="none">
                <a:solidFill>
                  <a:schemeClr val="dk1"/>
                </a:solidFill>
                <a:latin typeface="Calibri"/>
                <a:ea typeface="Calibri"/>
                <a:cs typeface="Calibri"/>
                <a:sym typeface="Calibri"/>
              </a:rPr>
              <a:t> focuses on a subset of the Web</a:t>
            </a:r>
            <a:endParaRPr sz="27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Google Scholar – scholarly literature</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Shop</a:t>
            </a:r>
            <a:r>
              <a:rPr lang="en-US" sz="2300"/>
              <a:t>zilla</a:t>
            </a:r>
            <a:r>
              <a:rPr b="0" i="0" lang="en-US" sz="2300" u="none" cap="none" strike="noStrike">
                <a:solidFill>
                  <a:schemeClr val="dk1"/>
                </a:solidFill>
                <a:latin typeface="Calibri"/>
                <a:ea typeface="Calibri"/>
                <a:cs typeface="Calibri"/>
                <a:sym typeface="Calibri"/>
              </a:rPr>
              <a:t> – Internet shopping</a:t>
            </a:r>
            <a:endParaRPr sz="2300"/>
          </a:p>
          <a:p>
            <a:pPr indent="0" lvl="0" marL="342900" marR="0" rtl="0" algn="l">
              <a:lnSpc>
                <a:spcPct val="90000"/>
              </a:lnSpc>
              <a:spcBef>
                <a:spcPts val="640"/>
              </a:spcBef>
              <a:spcAft>
                <a:spcPts val="0"/>
              </a:spcAft>
              <a:buNone/>
            </a:pPr>
            <a:r>
              <a:t/>
            </a:r>
            <a:endParaRPr sz="11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A topical, or </a:t>
            </a:r>
            <a:r>
              <a:rPr b="0" i="1" lang="en-US" sz="2700" u="none">
                <a:solidFill>
                  <a:schemeClr val="dk1"/>
                </a:solidFill>
                <a:latin typeface="Calibri"/>
                <a:ea typeface="Calibri"/>
                <a:cs typeface="Calibri"/>
                <a:sym typeface="Calibri"/>
              </a:rPr>
              <a:t>focused, web crawler</a:t>
            </a:r>
            <a:r>
              <a:rPr b="0" i="0" lang="en-US" sz="2700" u="none">
                <a:solidFill>
                  <a:schemeClr val="dk1"/>
                </a:solidFill>
                <a:latin typeface="Calibri"/>
                <a:ea typeface="Calibri"/>
                <a:cs typeface="Calibri"/>
                <a:sym typeface="Calibri"/>
              </a:rPr>
              <a:t> attempts to download only pages about a specific topic</a:t>
            </a:r>
            <a:endParaRPr sz="2700"/>
          </a:p>
          <a:p>
            <a:pPr indent="-254000" lvl="1" marL="742950" marR="0" rtl="0" algn="l">
              <a:lnSpc>
                <a:spcPct val="90000"/>
              </a:lnSpc>
              <a:spcBef>
                <a:spcPts val="6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Has to analyze page content to determine if it's on topic and if links should be followed</a:t>
            </a:r>
            <a:endParaRPr sz="2300"/>
          </a:p>
          <a:p>
            <a:pPr indent="-254000" lvl="1" marL="742950" marR="0" rtl="0" algn="l">
              <a:lnSpc>
                <a:spcPct val="90000"/>
              </a:lnSpc>
              <a:spcBef>
                <a:spcPts val="6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Usually analyzes anchor text as well</a:t>
            </a:r>
            <a:endParaRPr sz="2300"/>
          </a:p>
        </p:txBody>
      </p:sp>
      <p:sp>
        <p:nvSpPr>
          <p:cNvPr id="182" name="Google Shape;182;p2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09600" y="171450"/>
            <a:ext cx="7772400" cy="857400"/>
          </a:xfrm>
          <a:prstGeom prst="rect">
            <a:avLst/>
          </a:prstGeom>
          <a:noFill/>
          <a:ln>
            <a:noFill/>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dk1"/>
              </a:buClr>
              <a:buSzPts val="4400"/>
              <a:buFont typeface="Calibri"/>
              <a:buNone/>
            </a:pPr>
            <a:r>
              <a:rPr lang="en-US"/>
              <a:t>Is What I've Found On Topic?</a:t>
            </a:r>
            <a:endParaRPr/>
          </a:p>
        </p:txBody>
      </p:sp>
      <p:sp>
        <p:nvSpPr>
          <p:cNvPr id="188" name="Google Shape;188;p26"/>
          <p:cNvSpPr txBox="1"/>
          <p:nvPr>
            <p:ph idx="1" type="body"/>
          </p:nvPr>
        </p:nvSpPr>
        <p:spPr>
          <a:xfrm>
            <a:off x="373250" y="1224019"/>
            <a:ext cx="7086600" cy="3547800"/>
          </a:xfrm>
          <a:prstGeom prst="rect">
            <a:avLst/>
          </a:prstGeom>
          <a:noFill/>
          <a:ln>
            <a:noFill/>
          </a:ln>
        </p:spPr>
        <p:txBody>
          <a:bodyPr anchorCtr="0" anchor="t" bIns="44450" lIns="90475" spcFirstLastPara="1" rIns="90475" wrap="square" tIns="44450">
            <a:noAutofit/>
          </a:bodyPr>
          <a:lstStyle/>
          <a:p>
            <a:pPr indent="-349250" lvl="0" marL="342900" marR="0" rtl="0" algn="l">
              <a:lnSpc>
                <a:spcPct val="9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Precision</a:t>
            </a:r>
            <a:endParaRPr sz="3300"/>
          </a:p>
          <a:p>
            <a:pPr indent="-292100" lvl="1" marL="742950" marR="0" rtl="0" algn="l">
              <a:lnSpc>
                <a:spcPct val="90000"/>
              </a:lnSpc>
              <a:spcBef>
                <a:spcPts val="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"ratio of the number of relevant documents retrieved over the total number of documents retrieved" (p. 10)</a:t>
            </a:r>
            <a:endParaRPr sz="2900"/>
          </a:p>
          <a:p>
            <a:pPr indent="-292100" lvl="1" marL="742950" marR="0" rtl="0" algn="l">
              <a:lnSpc>
                <a:spcPct val="90000"/>
              </a:lnSpc>
              <a:spcBef>
                <a:spcPts val="400"/>
              </a:spcBef>
              <a:spcAft>
                <a:spcPts val="0"/>
              </a:spcAft>
              <a:buClr>
                <a:schemeClr val="dk1"/>
              </a:buClr>
              <a:buSzPts val="2100"/>
              <a:buFont typeface="Arial"/>
              <a:buChar char="–"/>
            </a:pPr>
            <a:r>
              <a:rPr b="0" i="1" lang="en-US" sz="2100" u="none" cap="none" strike="noStrike">
                <a:solidFill>
                  <a:schemeClr val="dk1"/>
                </a:solidFill>
                <a:latin typeface="Calibri"/>
                <a:ea typeface="Calibri"/>
                <a:cs typeface="Calibri"/>
                <a:sym typeface="Calibri"/>
              </a:rPr>
              <a:t>how much extra stuff did you get?</a:t>
            </a:r>
            <a:endParaRPr sz="2900"/>
          </a:p>
          <a:p>
            <a:pPr indent="0" lvl="0" marL="342900" marR="0" rtl="0" algn="l">
              <a:lnSpc>
                <a:spcPct val="90000"/>
              </a:lnSpc>
              <a:spcBef>
                <a:spcPts val="480"/>
              </a:spcBef>
              <a:spcAft>
                <a:spcPts val="0"/>
              </a:spcAft>
              <a:buNone/>
            </a:pPr>
            <a:r>
              <a:t/>
            </a:r>
            <a:endParaRPr sz="1000"/>
          </a:p>
          <a:p>
            <a:pPr indent="-349250" lvl="0" marL="342900" marR="0" rtl="0" algn="l">
              <a:lnSpc>
                <a:spcPct val="90000"/>
              </a:lnSpc>
              <a:spcBef>
                <a:spcPts val="48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Recall</a:t>
            </a:r>
            <a:endParaRPr sz="3300"/>
          </a:p>
          <a:p>
            <a:pPr indent="-292100" lvl="1" marL="742950" marR="0" rtl="0" algn="l">
              <a:lnSpc>
                <a:spcPct val="90000"/>
              </a:lnSpc>
              <a:spcBef>
                <a:spcPts val="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"ratio of relevant documents retrieved for a given query over the number of relevant documents for that query in the database" (p. 10)</a:t>
            </a:r>
            <a:endParaRPr sz="2900"/>
          </a:p>
          <a:p>
            <a:pPr indent="-234950" lvl="2" marL="1143000" marR="0" rtl="0" algn="l">
              <a:lnSpc>
                <a:spcPct val="90000"/>
              </a:lnSpc>
              <a:spcBef>
                <a:spcPts val="36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note: assumes a priori knowledge of the denominator!</a:t>
            </a:r>
            <a:endParaRPr sz="2500"/>
          </a:p>
          <a:p>
            <a:pPr indent="-292100" lvl="1" marL="742950" marR="0" rtl="0" algn="l">
              <a:lnSpc>
                <a:spcPct val="90000"/>
              </a:lnSpc>
              <a:spcBef>
                <a:spcPts val="400"/>
              </a:spcBef>
              <a:spcAft>
                <a:spcPts val="0"/>
              </a:spcAft>
              <a:buClr>
                <a:schemeClr val="dk1"/>
              </a:buClr>
              <a:buSzPts val="2100"/>
              <a:buFont typeface="Arial"/>
              <a:buChar char="–"/>
            </a:pPr>
            <a:r>
              <a:rPr b="0" i="1" lang="en-US" sz="2100" u="none" cap="none" strike="noStrike">
                <a:solidFill>
                  <a:schemeClr val="dk1"/>
                </a:solidFill>
                <a:latin typeface="Calibri"/>
                <a:ea typeface="Calibri"/>
                <a:cs typeface="Calibri"/>
                <a:sym typeface="Calibri"/>
              </a:rPr>
              <a:t>how much did you miss?</a:t>
            </a:r>
            <a:endParaRPr sz="2900"/>
          </a:p>
        </p:txBody>
      </p:sp>
      <p:sp>
        <p:nvSpPr>
          <p:cNvPr id="189" name="Google Shape;189;p2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Book cover for a textbook titled &quot;Information Retrieval: Data Structures &amp; Algorithms&quot;." id="190" name="Google Shape;190;p26" title="Information Retrieval Book Cover"/>
          <p:cNvPicPr preferRelativeResize="0"/>
          <p:nvPr/>
        </p:nvPicPr>
        <p:blipFill>
          <a:blip r:embed="rId3">
            <a:alphaModFix/>
          </a:blip>
          <a:stretch>
            <a:fillRect/>
          </a:stretch>
        </p:blipFill>
        <p:spPr>
          <a:xfrm>
            <a:off x="7296950" y="1098131"/>
            <a:ext cx="1456837" cy="1886626"/>
          </a:xfrm>
          <a:prstGeom prst="rect">
            <a:avLst/>
          </a:prstGeom>
          <a:noFill/>
          <a:ln>
            <a:noFill/>
          </a:ln>
        </p:spPr>
      </p:pic>
      <p:sp>
        <p:nvSpPr>
          <p:cNvPr id="191" name="Google Shape;191;p26"/>
          <p:cNvSpPr txBox="1"/>
          <p:nvPr/>
        </p:nvSpPr>
        <p:spPr>
          <a:xfrm>
            <a:off x="7766850" y="2924600"/>
            <a:ext cx="7035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[FBY]</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457200" y="205978"/>
            <a:ext cx="8229600" cy="857400"/>
          </a:xfrm>
          <a:prstGeom prst="rect">
            <a:avLst/>
          </a:prstGeom>
          <a:noFill/>
          <a:ln>
            <a:noFill/>
          </a:ln>
        </p:spPr>
        <p:txBody>
          <a:bodyPr anchorCtr="0" anchor="ctr" bIns="44450" lIns="90475" spcFirstLastPara="1" rIns="90475" wrap="square" tIns="4445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Precision and Recall</a:t>
            </a:r>
            <a:endParaRPr/>
          </a:p>
        </p:txBody>
      </p:sp>
      <p:cxnSp>
        <p:nvCxnSpPr>
          <p:cNvPr id="197" name="Google Shape;197;p27"/>
          <p:cNvCxnSpPr/>
          <p:nvPr/>
        </p:nvCxnSpPr>
        <p:spPr>
          <a:xfrm>
            <a:off x="2286000" y="1428750"/>
            <a:ext cx="0" cy="2743200"/>
          </a:xfrm>
          <a:prstGeom prst="straightConnector1">
            <a:avLst/>
          </a:prstGeom>
          <a:noFill/>
          <a:ln cap="flat" cmpd="sng" w="12700">
            <a:solidFill>
              <a:schemeClr val="dk1"/>
            </a:solidFill>
            <a:prstDash val="solid"/>
            <a:miter lim="800000"/>
            <a:headEnd len="sm" w="sm" type="none"/>
            <a:tailEnd len="sm" w="sm" type="none"/>
          </a:ln>
        </p:spPr>
      </p:cxnSp>
      <p:cxnSp>
        <p:nvCxnSpPr>
          <p:cNvPr id="198" name="Google Shape;198;p27"/>
          <p:cNvCxnSpPr/>
          <p:nvPr/>
        </p:nvCxnSpPr>
        <p:spPr>
          <a:xfrm>
            <a:off x="2286000" y="4171950"/>
            <a:ext cx="4572000" cy="0"/>
          </a:xfrm>
          <a:prstGeom prst="straightConnector1">
            <a:avLst/>
          </a:prstGeom>
          <a:noFill/>
          <a:ln cap="flat" cmpd="sng" w="12700">
            <a:solidFill>
              <a:schemeClr val="dk1"/>
            </a:solidFill>
            <a:prstDash val="solid"/>
            <a:miter lim="800000"/>
            <a:headEnd len="sm" w="sm" type="none"/>
            <a:tailEnd len="sm" w="sm" type="none"/>
          </a:ln>
        </p:spPr>
      </p:cxnSp>
      <p:sp>
        <p:nvSpPr>
          <p:cNvPr id="199" name="Google Shape;199;p27"/>
          <p:cNvSpPr/>
          <p:nvPr/>
        </p:nvSpPr>
        <p:spPr>
          <a:xfrm rot="10800000">
            <a:off x="2667000" y="1601390"/>
            <a:ext cx="3657600" cy="2286000"/>
          </a:xfrm>
          <a:custGeom>
            <a:rect b="b" l="l" r="r" t="t"/>
            <a:pathLst>
              <a:path extrusionOk="0" fill="none" h="120000" w="120000">
                <a:moveTo>
                  <a:pt x="0" y="-5"/>
                </a:moveTo>
                <a:cubicBezTo>
                  <a:pt x="66272" y="-5"/>
                  <a:pt x="120000" y="53722"/>
                  <a:pt x="120000" y="120000"/>
                </a:cubicBezTo>
              </a:path>
              <a:path extrusionOk="0" h="120000" w="120000">
                <a:moveTo>
                  <a:pt x="0" y="-5"/>
                </a:moveTo>
                <a:cubicBezTo>
                  <a:pt x="66272" y="-5"/>
                  <a:pt x="120000" y="53722"/>
                  <a:pt x="120000" y="120000"/>
                </a:cubicBezTo>
                <a:lnTo>
                  <a:pt x="0" y="120000"/>
                </a:lnTo>
                <a:lnTo>
                  <a:pt x="0" y="-5"/>
                </a:lnTo>
                <a:close/>
              </a:path>
            </a:pathLst>
          </a:custGeom>
          <a:noFill/>
          <a:ln cap="rnd"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00" name="Google Shape;200;p27"/>
          <p:cNvSpPr txBox="1"/>
          <p:nvPr/>
        </p:nvSpPr>
        <p:spPr>
          <a:xfrm>
            <a:off x="1662112" y="1246584"/>
            <a:ext cx="333300" cy="340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1</a:t>
            </a:r>
            <a:endParaRPr/>
          </a:p>
        </p:txBody>
      </p:sp>
      <p:sp>
        <p:nvSpPr>
          <p:cNvPr id="201" name="Google Shape;201;p27"/>
          <p:cNvSpPr txBox="1"/>
          <p:nvPr/>
        </p:nvSpPr>
        <p:spPr>
          <a:xfrm>
            <a:off x="6767512" y="4275534"/>
            <a:ext cx="333300" cy="340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1</a:t>
            </a:r>
            <a:endParaRPr/>
          </a:p>
        </p:txBody>
      </p:sp>
      <p:sp>
        <p:nvSpPr>
          <p:cNvPr id="202" name="Google Shape;202;p27"/>
          <p:cNvSpPr txBox="1"/>
          <p:nvPr/>
        </p:nvSpPr>
        <p:spPr>
          <a:xfrm>
            <a:off x="1890712" y="4218384"/>
            <a:ext cx="333300" cy="340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0</a:t>
            </a:r>
            <a:endParaRPr/>
          </a:p>
        </p:txBody>
      </p:sp>
      <p:sp>
        <p:nvSpPr>
          <p:cNvPr id="203" name="Google Shape;203;p27"/>
          <p:cNvSpPr txBox="1"/>
          <p:nvPr/>
        </p:nvSpPr>
        <p:spPr>
          <a:xfrm>
            <a:off x="519112" y="2389584"/>
            <a:ext cx="1349400" cy="340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Precision</a:t>
            </a:r>
            <a:endParaRPr/>
          </a:p>
        </p:txBody>
      </p:sp>
      <p:sp>
        <p:nvSpPr>
          <p:cNvPr id="204" name="Google Shape;204;p27"/>
          <p:cNvSpPr txBox="1"/>
          <p:nvPr/>
        </p:nvSpPr>
        <p:spPr>
          <a:xfrm>
            <a:off x="4176712" y="4332684"/>
            <a:ext cx="1231800" cy="3405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2400"/>
              <a:buFont typeface="Times New Roman"/>
              <a:buNone/>
            </a:pPr>
            <a:r>
              <a:rPr b="0" i="1" lang="en-US" sz="2400" u="none">
                <a:solidFill>
                  <a:schemeClr val="dk1"/>
                </a:solidFill>
                <a:latin typeface="Times New Roman"/>
                <a:ea typeface="Times New Roman"/>
                <a:cs typeface="Times New Roman"/>
                <a:sym typeface="Times New Roman"/>
              </a:rPr>
              <a:t>Recall</a:t>
            </a:r>
            <a:endParaRPr/>
          </a:p>
        </p:txBody>
      </p:sp>
      <p:sp>
        <p:nvSpPr>
          <p:cNvPr id="205" name="Google Shape;205;p27"/>
          <p:cNvSpPr txBox="1"/>
          <p:nvPr/>
        </p:nvSpPr>
        <p:spPr>
          <a:xfrm>
            <a:off x="7555000" y="3926675"/>
            <a:ext cx="1349400" cy="560100"/>
          </a:xfrm>
          <a:prstGeom prst="rect">
            <a:avLst/>
          </a:prstGeom>
          <a:noFill/>
          <a:ln>
            <a:noFill/>
          </a:ln>
        </p:spPr>
        <p:txBody>
          <a:bodyPr anchorCtr="0" anchor="t" bIns="44450" lIns="90475" spcFirstLastPara="1" rIns="90475" wrap="square" tIns="44450">
            <a:noAutofit/>
          </a:bodyPr>
          <a:lstStyle/>
          <a:p>
            <a:pPr indent="0" lvl="0" marL="0" marR="0" rtl="0" algn="l">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F</a:t>
            </a:r>
            <a:r>
              <a:rPr b="0" i="0" lang="en-US" sz="1800" u="none">
                <a:solidFill>
                  <a:schemeClr val="dk1"/>
                </a:solidFill>
                <a:latin typeface="Times New Roman"/>
                <a:ea typeface="Times New Roman"/>
                <a:cs typeface="Times New Roman"/>
                <a:sym typeface="Times New Roman"/>
              </a:rPr>
              <a:t>igure 1.2</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in FBY</a:t>
            </a:r>
            <a:endParaRPr/>
          </a:p>
        </p:txBody>
      </p:sp>
      <p:sp>
        <p:nvSpPr>
          <p:cNvPr id="206" name="Google Shape;206;p2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Google search for the word &quot;shadow&quot;, showing that you don't always get what you are looking for. You get many different results for &quot;shadow&quot;, including video games, definitions, and other things as well.&#10;shadow-precision-example" id="211" name="Google Shape;211;p28" title="Shadow Google Search"/>
          <p:cNvPicPr preferRelativeResize="0"/>
          <p:nvPr/>
        </p:nvPicPr>
        <p:blipFill rotWithShape="1">
          <a:blip r:embed="rId3">
            <a:alphaModFix/>
          </a:blip>
          <a:srcRect b="0" l="0" r="0" t="0"/>
          <a:stretch/>
        </p:blipFill>
        <p:spPr>
          <a:xfrm>
            <a:off x="59150" y="0"/>
            <a:ext cx="5092820" cy="4765292"/>
          </a:xfrm>
          <a:prstGeom prst="rect">
            <a:avLst/>
          </a:prstGeom>
          <a:noFill/>
          <a:ln>
            <a:noFill/>
          </a:ln>
        </p:spPr>
      </p:pic>
      <p:sp>
        <p:nvSpPr>
          <p:cNvPr id="212" name="Google Shape;212;p28"/>
          <p:cNvSpPr txBox="1"/>
          <p:nvPr>
            <p:ph type="title"/>
          </p:nvPr>
        </p:nvSpPr>
        <p:spPr>
          <a:xfrm>
            <a:off x="3205950" y="0"/>
            <a:ext cx="5937900" cy="607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cap="none" strike="noStrike">
                <a:solidFill>
                  <a:schemeClr val="dk1"/>
                </a:solidFill>
                <a:latin typeface="Calibri"/>
                <a:ea typeface="Calibri"/>
                <a:cs typeface="Calibri"/>
                <a:sym typeface="Calibri"/>
              </a:rPr>
              <a:t>Why Isn't Precision Always 100%?</a:t>
            </a:r>
            <a:endParaRPr/>
          </a:p>
        </p:txBody>
      </p:sp>
      <p:sp>
        <p:nvSpPr>
          <p:cNvPr id="213" name="Google Shape;213;p28"/>
          <p:cNvSpPr txBox="1"/>
          <p:nvPr/>
        </p:nvSpPr>
        <p:spPr>
          <a:xfrm>
            <a:off x="5374125" y="1786000"/>
            <a:ext cx="3481200" cy="649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i="0" lang="en-US" sz="1800" u="none">
                <a:solidFill>
                  <a:schemeClr val="dk1"/>
                </a:solidFill>
                <a:latin typeface="Calibri"/>
                <a:ea typeface="Calibri"/>
                <a:cs typeface="Calibri"/>
                <a:sym typeface="Calibri"/>
              </a:rPr>
              <a:t>What were we really searching for?</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i="0" lang="en-US" sz="1800" u="none">
                <a:solidFill>
                  <a:schemeClr val="dk1"/>
                </a:solidFill>
                <a:latin typeface="Calibri"/>
                <a:ea typeface="Calibri"/>
                <a:cs typeface="Calibri"/>
                <a:sym typeface="Calibri"/>
              </a:rPr>
              <a:t>Science?  Games? Music?</a:t>
            </a:r>
            <a:endParaRPr>
              <a:latin typeface="Calibri"/>
              <a:ea typeface="Calibri"/>
              <a:cs typeface="Calibri"/>
              <a:sym typeface="Calibri"/>
            </a:endParaRPr>
          </a:p>
        </p:txBody>
      </p:sp>
      <p:sp>
        <p:nvSpPr>
          <p:cNvPr id="214" name="Google Shape;214;p2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Why Isn't Recall Always 100%?</a:t>
            </a:r>
            <a:endParaRPr/>
          </a:p>
        </p:txBody>
      </p:sp>
      <p:pic>
        <p:nvPicPr>
          <p:cNvPr descr="Burruss Hall at Virginia Tech with people walking in front of the building.&#10;450px-VT_Burruss_Hall" id="220" name="Google Shape;220;p29" title="Burruss Hall"/>
          <p:cNvPicPr preferRelativeResize="0"/>
          <p:nvPr/>
        </p:nvPicPr>
        <p:blipFill rotWithShape="1">
          <a:blip r:embed="rId3">
            <a:alphaModFix/>
          </a:blip>
          <a:srcRect b="0" l="0" r="0" t="0"/>
          <a:stretch/>
        </p:blipFill>
        <p:spPr>
          <a:xfrm>
            <a:off x="1219200" y="1371600"/>
            <a:ext cx="2057400" cy="2743200"/>
          </a:xfrm>
          <a:prstGeom prst="rect">
            <a:avLst/>
          </a:prstGeom>
          <a:noFill/>
          <a:ln>
            <a:noFill/>
          </a:ln>
        </p:spPr>
      </p:pic>
      <p:sp>
        <p:nvSpPr>
          <p:cNvPr id="221" name="Google Shape;221;p29"/>
          <p:cNvSpPr txBox="1"/>
          <p:nvPr/>
        </p:nvSpPr>
        <p:spPr>
          <a:xfrm>
            <a:off x="4267200" y="1485900"/>
            <a:ext cx="45006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Virginia Agricultural and Mechanical College?</a:t>
            </a:r>
            <a:endParaRPr/>
          </a:p>
        </p:txBody>
      </p:sp>
      <p:sp>
        <p:nvSpPr>
          <p:cNvPr id="222" name="Google Shape;222;p29"/>
          <p:cNvSpPr txBox="1"/>
          <p:nvPr/>
        </p:nvSpPr>
        <p:spPr>
          <a:xfrm>
            <a:off x="4343400" y="2000250"/>
            <a:ext cx="43989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Virginia Agricultural and Mechanical College</a:t>
            </a:r>
            <a:endParaRPr/>
          </a:p>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and Polytechnic Institute?</a:t>
            </a:r>
            <a:endParaRPr/>
          </a:p>
        </p:txBody>
      </p:sp>
      <p:sp>
        <p:nvSpPr>
          <p:cNvPr id="223" name="Google Shape;223;p29"/>
          <p:cNvSpPr txBox="1"/>
          <p:nvPr/>
        </p:nvSpPr>
        <p:spPr>
          <a:xfrm>
            <a:off x="5105400" y="2686050"/>
            <a:ext cx="29907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Virginia Polytechnic Institute?</a:t>
            </a:r>
            <a:endParaRPr/>
          </a:p>
        </p:txBody>
      </p:sp>
      <p:sp>
        <p:nvSpPr>
          <p:cNvPr id="224" name="Google Shape;224;p29"/>
          <p:cNvSpPr txBox="1"/>
          <p:nvPr/>
        </p:nvSpPr>
        <p:spPr>
          <a:xfrm>
            <a:off x="5183187" y="3086100"/>
            <a:ext cx="28893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Virginia Polytechnic Institute</a:t>
            </a:r>
            <a:endParaRPr/>
          </a:p>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and State University?</a:t>
            </a:r>
            <a:endParaRPr/>
          </a:p>
        </p:txBody>
      </p:sp>
      <p:sp>
        <p:nvSpPr>
          <p:cNvPr id="225" name="Google Shape;225;p29"/>
          <p:cNvSpPr txBox="1"/>
          <p:nvPr/>
        </p:nvSpPr>
        <p:spPr>
          <a:xfrm>
            <a:off x="5715000" y="3886200"/>
            <a:ext cx="15621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a:buNone/>
            </a:pPr>
            <a:r>
              <a:rPr b="0" i="0" lang="en-US" sz="1800" u="none">
                <a:solidFill>
                  <a:schemeClr val="dk1"/>
                </a:solidFill>
                <a:latin typeface="Times"/>
                <a:ea typeface="Times"/>
                <a:cs typeface="Times"/>
                <a:sym typeface="Times"/>
              </a:rPr>
              <a:t>Virginia Tech?</a:t>
            </a:r>
            <a:endParaRPr/>
          </a:p>
        </p:txBody>
      </p:sp>
      <p:sp>
        <p:nvSpPr>
          <p:cNvPr id="226" name="Google Shape;226;p2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Box with a group of results within it, spread randomly. The box has a circle separating some of the results, and both the box and circle are split in half. On the left side, inside the circle are true positive results, and outside are false negative results. On the right side, inside the circle are false positive results and on the outside are true negative results.&#10;Precisionrecall.svg.png" id="231" name="Google Shape;231;p30" title="Precision"/>
          <p:cNvPicPr preferRelativeResize="0"/>
          <p:nvPr/>
        </p:nvPicPr>
        <p:blipFill rotWithShape="1">
          <a:blip r:embed="rId3">
            <a:alphaModFix/>
          </a:blip>
          <a:srcRect b="32281" l="0" r="0" t="0"/>
          <a:stretch/>
        </p:blipFill>
        <p:spPr>
          <a:xfrm>
            <a:off x="287625" y="1063219"/>
            <a:ext cx="3770324" cy="3483017"/>
          </a:xfrm>
          <a:prstGeom prst="rect">
            <a:avLst/>
          </a:prstGeom>
          <a:noFill/>
          <a:ln>
            <a:noFill/>
          </a:ln>
        </p:spPr>
      </p:pic>
      <p:sp>
        <p:nvSpPr>
          <p:cNvPr id="232" name="Google Shape;232;p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Precision and Recall</a:t>
            </a:r>
            <a:br>
              <a:rPr b="0" i="0" lang="en-US" sz="3959" u="none" cap="none" strike="noStrike">
                <a:solidFill>
                  <a:schemeClr val="dk1"/>
                </a:solidFill>
                <a:latin typeface="Calibri"/>
                <a:ea typeface="Calibri"/>
                <a:cs typeface="Calibri"/>
                <a:sym typeface="Calibri"/>
              </a:rPr>
            </a:br>
            <a:r>
              <a:rPr b="0" i="0" lang="en-US" sz="3959" u="none" cap="none" strike="noStrike">
                <a:solidFill>
                  <a:schemeClr val="dk1"/>
                </a:solidFill>
                <a:latin typeface="Calibri"/>
                <a:ea typeface="Calibri"/>
                <a:cs typeface="Calibri"/>
                <a:sym typeface="Calibri"/>
              </a:rPr>
              <a:t>in Diagrams</a:t>
            </a:r>
            <a:endParaRPr b="0" i="0" sz="3959" u="none" cap="none" strike="noStrike">
              <a:solidFill>
                <a:schemeClr val="dk1"/>
              </a:solidFill>
              <a:latin typeface="Calibri"/>
              <a:ea typeface="Calibri"/>
              <a:cs typeface="Calibri"/>
              <a:sym typeface="Calibri"/>
            </a:endParaRPr>
          </a:p>
        </p:txBody>
      </p:sp>
      <p:sp>
        <p:nvSpPr>
          <p:cNvPr id="233" name="Google Shape;233;p30"/>
          <p:cNvSpPr txBox="1"/>
          <p:nvPr/>
        </p:nvSpPr>
        <p:spPr>
          <a:xfrm>
            <a:off x="4272387" y="3648850"/>
            <a:ext cx="4225500" cy="20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0" lang="en-US" sz="1200" u="none">
                <a:solidFill>
                  <a:schemeClr val="dk1"/>
                </a:solidFill>
                <a:latin typeface="Calibri"/>
                <a:ea typeface="Calibri"/>
                <a:cs typeface="Calibri"/>
                <a:sym typeface="Calibri"/>
              </a:rPr>
              <a:t>From: </a:t>
            </a:r>
            <a:r>
              <a:rPr lang="en-US" sz="1200" u="sng">
                <a:solidFill>
                  <a:schemeClr val="hlink"/>
                </a:solidFill>
                <a:latin typeface="Calibri"/>
                <a:ea typeface="Calibri"/>
                <a:cs typeface="Calibri"/>
                <a:sym typeface="Calibri"/>
                <a:hlinkClick r:id="rId4"/>
              </a:rPr>
              <a:t>Precision and recall</a:t>
            </a:r>
            <a:r>
              <a:rPr lang="en-US" sz="1200">
                <a:solidFill>
                  <a:schemeClr val="dk1"/>
                </a:solidFill>
                <a:latin typeface="Calibri"/>
                <a:ea typeface="Calibri"/>
                <a:cs typeface="Calibri"/>
                <a:sym typeface="Calibri"/>
              </a:rPr>
              <a:t> (Wikipedia)</a:t>
            </a:r>
            <a:r>
              <a:rPr i="0" lang="en-US" sz="12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234" name="Google Shape;234;p3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Precision is how many selected items are relevant while Recall is how many relevant items are selected.&#10;Precisionrecall.svg.png" id="235" name="Google Shape;235;p30" title="Precision vs Recall"/>
          <p:cNvPicPr preferRelativeResize="0"/>
          <p:nvPr/>
        </p:nvPicPr>
        <p:blipFill rotWithShape="1">
          <a:blip r:embed="rId3">
            <a:alphaModFix/>
          </a:blip>
          <a:srcRect b="0" l="0" r="0" t="67323"/>
          <a:stretch/>
        </p:blipFill>
        <p:spPr>
          <a:xfrm>
            <a:off x="4323925" y="1613156"/>
            <a:ext cx="4566625" cy="203568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457200" y="205978"/>
            <a:ext cx="8229600" cy="859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Mnemonic for I vs. II </a:t>
            </a:r>
            <a:endParaRPr b="0" i="0" sz="4400" u="none" cap="none" strike="noStrike">
              <a:solidFill>
                <a:schemeClr val="dk1"/>
              </a:solidFill>
              <a:latin typeface="Calibri"/>
              <a:ea typeface="Calibri"/>
              <a:cs typeface="Calibri"/>
              <a:sym typeface="Calibri"/>
            </a:endParaRPr>
          </a:p>
        </p:txBody>
      </p:sp>
      <p:pic>
        <p:nvPicPr>
          <p:cNvPr descr="Type I errors are false positives (i.e. a doctor telling a man he is pregnant). Type II errors are false negatives (i.e. A doctor telling an obviously pregnant woman that she is not pregnant).&#10;type-i-and-type-ii-errors.jpg" id="241" name="Google Shape;241;p31" title="Types of errors."/>
          <p:cNvPicPr preferRelativeResize="0"/>
          <p:nvPr/>
        </p:nvPicPr>
        <p:blipFill rotWithShape="1">
          <a:blip r:embed="rId3">
            <a:alphaModFix/>
          </a:blip>
          <a:srcRect b="0" l="0" r="0" t="0"/>
          <a:stretch/>
        </p:blipFill>
        <p:spPr>
          <a:xfrm>
            <a:off x="2163638" y="1034000"/>
            <a:ext cx="4816723" cy="3612542"/>
          </a:xfrm>
          <a:prstGeom prst="rect">
            <a:avLst/>
          </a:prstGeom>
          <a:noFill/>
          <a:ln>
            <a:noFill/>
          </a:ln>
        </p:spPr>
      </p:pic>
      <p:sp>
        <p:nvSpPr>
          <p:cNvPr id="242" name="Google Shape;242;p31"/>
          <p:cNvSpPr txBox="1"/>
          <p:nvPr/>
        </p:nvSpPr>
        <p:spPr>
          <a:xfrm>
            <a:off x="2163649" y="4646550"/>
            <a:ext cx="2274900" cy="20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0" lang="en-US" sz="1200" u="none">
                <a:solidFill>
                  <a:schemeClr val="dk1"/>
                </a:solidFill>
                <a:latin typeface="Calibri"/>
                <a:ea typeface="Calibri"/>
                <a:cs typeface="Calibri"/>
                <a:sym typeface="Calibri"/>
              </a:rPr>
              <a:t>From: </a:t>
            </a:r>
            <a:r>
              <a:rPr lang="en-US" sz="1200" u="sng">
                <a:solidFill>
                  <a:schemeClr val="hlink"/>
                </a:solidFill>
                <a:latin typeface="Calibri"/>
                <a:ea typeface="Calibri"/>
                <a:cs typeface="Calibri"/>
                <a:sym typeface="Calibri"/>
                <a:hlinkClick r:id="rId4"/>
              </a:rPr>
              <a:t>Posted in Type II error</a:t>
            </a:r>
            <a:r>
              <a:rPr i="0" lang="en-US" sz="12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243" name="Google Shape;243;p3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Google search results for the phrase &quot;Web Science&quot;, with almost all shown results being &quot;Web of Science&quot;. Web of Science is a citation database." id="95" name="Google Shape;95;p14" title="Web Science Google Search"/>
          <p:cNvPicPr preferRelativeResize="0"/>
          <p:nvPr/>
        </p:nvPicPr>
        <p:blipFill>
          <a:blip r:embed="rId3">
            <a:alphaModFix/>
          </a:blip>
          <a:stretch>
            <a:fillRect/>
          </a:stretch>
        </p:blipFill>
        <p:spPr>
          <a:xfrm>
            <a:off x="2490250" y="31088"/>
            <a:ext cx="3332963" cy="4786088"/>
          </a:xfrm>
          <a:prstGeom prst="rect">
            <a:avLst/>
          </a:prstGeom>
          <a:noFill/>
          <a:ln cap="flat" cmpd="sng" w="9525">
            <a:solidFill>
              <a:srgbClr val="000000"/>
            </a:solidFill>
            <a:prstDash val="solid"/>
            <a:round/>
            <a:headEnd len="sm" w="sm" type="none"/>
            <a:tailEnd len="sm" w="sm" type="none"/>
          </a:ln>
        </p:spPr>
      </p:pic>
      <p:sp>
        <p:nvSpPr>
          <p:cNvPr id="96" name="Google Shape;96;p14"/>
          <p:cNvSpPr txBox="1"/>
          <p:nvPr/>
        </p:nvSpPr>
        <p:spPr>
          <a:xfrm>
            <a:off x="238275" y="870188"/>
            <a:ext cx="19503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Search for “web science”</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457200" y="205978"/>
            <a:ext cx="8229600" cy="859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More than just P&amp;R…</a:t>
            </a:r>
            <a:endParaRPr b="0" i="0" sz="4400" u="none" cap="none" strike="noStrike">
              <a:solidFill>
                <a:schemeClr val="dk1"/>
              </a:solidFill>
              <a:latin typeface="Calibri"/>
              <a:ea typeface="Calibri"/>
              <a:cs typeface="Calibri"/>
              <a:sym typeface="Calibri"/>
            </a:endParaRPr>
          </a:p>
        </p:txBody>
      </p:sp>
      <p:pic>
        <p:nvPicPr>
          <p:cNvPr descr="precision-recall-measures-wiki.png" id="249" name="Google Shape;249;p32"/>
          <p:cNvPicPr preferRelativeResize="0"/>
          <p:nvPr/>
        </p:nvPicPr>
        <p:blipFill rotWithShape="1">
          <a:blip r:embed="rId3">
            <a:alphaModFix/>
          </a:blip>
          <a:srcRect b="0" l="0" r="0" t="0"/>
          <a:stretch/>
        </p:blipFill>
        <p:spPr>
          <a:xfrm>
            <a:off x="227213" y="1161700"/>
            <a:ext cx="8689573" cy="3153000"/>
          </a:xfrm>
          <a:prstGeom prst="rect">
            <a:avLst/>
          </a:prstGeom>
          <a:noFill/>
          <a:ln>
            <a:noFill/>
          </a:ln>
        </p:spPr>
      </p:pic>
      <p:sp>
        <p:nvSpPr>
          <p:cNvPr id="250" name="Google Shape;250;p32"/>
          <p:cNvSpPr txBox="1"/>
          <p:nvPr/>
        </p:nvSpPr>
        <p:spPr>
          <a:xfrm>
            <a:off x="311950" y="4506863"/>
            <a:ext cx="4699800" cy="20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0" lang="en-US" sz="1200" u="none">
                <a:solidFill>
                  <a:schemeClr val="dk1"/>
                </a:solidFill>
                <a:latin typeface="Calibri"/>
                <a:ea typeface="Calibri"/>
                <a:cs typeface="Calibri"/>
                <a:sym typeface="Calibri"/>
              </a:rPr>
              <a:t>From: </a:t>
            </a:r>
            <a:r>
              <a:rPr lang="en-US" sz="1200" u="sng">
                <a:solidFill>
                  <a:schemeClr val="hlink"/>
                </a:solidFill>
                <a:latin typeface="Calibri"/>
                <a:ea typeface="Calibri"/>
                <a:cs typeface="Calibri"/>
                <a:sym typeface="Calibri"/>
                <a:hlinkClick r:id="rId4"/>
              </a:rPr>
              <a:t>Precision and recall</a:t>
            </a:r>
            <a:r>
              <a:rPr i="0" lang="en-US" sz="1200" u="none">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(Wikipedia)</a:t>
            </a:r>
            <a:endParaRPr>
              <a:latin typeface="Calibri"/>
              <a:ea typeface="Calibri"/>
              <a:cs typeface="Calibri"/>
              <a:sym typeface="Calibri"/>
            </a:endParaRPr>
          </a:p>
        </p:txBody>
      </p:sp>
      <p:sp>
        <p:nvSpPr>
          <p:cNvPr id="251" name="Google Shape;251;p3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Adapting Precision &amp; Recall </a:t>
            </a:r>
            <a:br>
              <a:rPr b="0" i="0" lang="en-US" sz="4400" u="none" cap="none" strike="noStrike">
                <a:solidFill>
                  <a:schemeClr val="dk1"/>
                </a:solidFill>
                <a:latin typeface="Calibri"/>
                <a:ea typeface="Calibri"/>
                <a:cs typeface="Calibri"/>
                <a:sym typeface="Calibri"/>
              </a:rPr>
            </a:br>
            <a:r>
              <a:rPr b="0" i="0" lang="en-US" sz="4400" u="none" cap="none" strike="noStrike">
                <a:solidFill>
                  <a:schemeClr val="dk1"/>
                </a:solidFill>
                <a:latin typeface="Calibri"/>
                <a:ea typeface="Calibri"/>
                <a:cs typeface="Calibri"/>
                <a:sym typeface="Calibri"/>
              </a:rPr>
              <a:t>for Web Scale</a:t>
            </a:r>
            <a:endParaRPr/>
          </a:p>
        </p:txBody>
      </p:sp>
      <p:sp>
        <p:nvSpPr>
          <p:cNvPr id="257" name="Google Shape;257;p33"/>
          <p:cNvSpPr txBox="1"/>
          <p:nvPr>
            <p:ph idx="1" type="body"/>
          </p:nvPr>
        </p:nvSpPr>
        <p:spPr>
          <a:xfrm>
            <a:off x="457200" y="1371600"/>
            <a:ext cx="7909500" cy="34980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Precision @ n (often n=10)</a:t>
            </a:r>
            <a:endParaRPr sz="3000"/>
          </a:p>
          <a:p>
            <a:pPr indent="-273050" lvl="1" marL="742950" marR="0" rtl="0" algn="l">
              <a:lnSpc>
                <a:spcPct val="100000"/>
              </a:lnSpc>
              <a:spcBef>
                <a:spcPts val="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previous query for shadow had ~151M hits! </a:t>
            </a:r>
            <a:endParaRPr sz="2600"/>
          </a:p>
          <a:p>
            <a:pPr indent="-273050" lvl="1" marL="742950" marR="0" rtl="0" algn="l">
              <a:lnSpc>
                <a:spcPct val="100000"/>
              </a:lnSpc>
              <a:spcBef>
                <a:spcPts val="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no one will check more than just a few</a:t>
            </a:r>
            <a:endParaRPr sz="2600"/>
          </a:p>
          <a:p>
            <a:pPr indent="-273050" lvl="1" marL="742950" marR="0" rtl="0" algn="l">
              <a:lnSpc>
                <a:spcPct val="100000"/>
              </a:lnSpc>
              <a:spcBef>
                <a:spcPts val="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"ten blue links”</a:t>
            </a:r>
            <a:endParaRPr sz="2600"/>
          </a:p>
          <a:p>
            <a:pPr indent="-215900" lvl="2" marL="1143000" marR="0" rtl="0" algn="l">
              <a:lnSpc>
                <a:spcPct val="100000"/>
              </a:lnSpc>
              <a:spcBef>
                <a:spcPts val="320"/>
              </a:spcBef>
              <a:spcAft>
                <a:spcPts val="0"/>
              </a:spcAft>
              <a:buClr>
                <a:schemeClr val="dk1"/>
              </a:buClr>
              <a:buSzPts val="1400"/>
              <a:buFont typeface="Arial"/>
              <a:buChar char="•"/>
            </a:pPr>
            <a:r>
              <a:rPr lang="en-US" sz="1400" u="sng">
                <a:solidFill>
                  <a:schemeClr val="hlink"/>
                </a:solidFill>
                <a:hlinkClick r:id="rId3"/>
              </a:rPr>
              <a:t>10 blue links: are they dead or alive in search? – Econsultancy</a:t>
            </a:r>
            <a:r>
              <a:rPr b="0" i="0" lang="en-US" sz="1400" u="none" cap="none" strike="noStrike">
                <a:solidFill>
                  <a:schemeClr val="dk1"/>
                </a:solidFill>
                <a:latin typeface="Calibri"/>
                <a:ea typeface="Calibri"/>
                <a:cs typeface="Calibri"/>
                <a:sym typeface="Calibri"/>
              </a:rPr>
              <a:t> </a:t>
            </a:r>
            <a:endParaRPr sz="2200"/>
          </a:p>
          <a:p>
            <a:pPr indent="0" lvl="0" marL="342900" marR="0" rtl="0" algn="l">
              <a:lnSpc>
                <a:spcPct val="100000"/>
              </a:lnSpc>
              <a:spcBef>
                <a:spcPts val="480"/>
              </a:spcBef>
              <a:spcAft>
                <a:spcPts val="0"/>
              </a:spcAft>
              <a:buNone/>
            </a:pPr>
            <a:r>
              <a:t/>
            </a:r>
            <a:endParaRPr sz="1200"/>
          </a:p>
          <a:p>
            <a:pPr indent="-330200" lvl="0" marL="342900" marR="0" rtl="0" algn="l">
              <a:lnSpc>
                <a:spcPct val="100000"/>
              </a:lnSpc>
              <a:spcBef>
                <a:spcPts val="48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Relative recall</a:t>
            </a:r>
            <a:endParaRPr sz="3000"/>
          </a:p>
          <a:p>
            <a:pPr indent="-273050" lvl="1" marL="742950" marR="0" rtl="0" algn="l">
              <a:lnSpc>
                <a:spcPct val="100000"/>
              </a:lnSpc>
              <a:spcBef>
                <a:spcPts val="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recall was hard enough on bounded collections; all but impossible for Web</a:t>
            </a:r>
            <a:endParaRPr sz="2600"/>
          </a:p>
          <a:p>
            <a:pPr indent="-273050" lvl="1" marL="742950" marR="0" rtl="0" algn="l">
              <a:lnSpc>
                <a:spcPct val="100000"/>
              </a:lnSpc>
              <a:spcBef>
                <a:spcPts val="40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relative recall is a way of judging SE overlap</a:t>
            </a:r>
            <a:endParaRPr sz="2600"/>
          </a:p>
          <a:p>
            <a:pPr indent="-215900" lvl="2" marL="1143000" marR="0" rtl="0" algn="l">
              <a:lnSpc>
                <a:spcPct val="100000"/>
              </a:lnSpc>
              <a:spcBef>
                <a:spcPts val="36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(recall of system A) / (recall of A + B … + N)</a:t>
            </a:r>
            <a:endParaRPr sz="2200"/>
          </a:p>
        </p:txBody>
      </p:sp>
      <p:pic>
        <p:nvPicPr>
          <p:cNvPr id="258" name="Google Shape;258;p33"/>
          <p:cNvPicPr preferRelativeResize="0"/>
          <p:nvPr/>
        </p:nvPicPr>
        <p:blipFill>
          <a:blip r:embed="rId4">
            <a:alphaModFix/>
          </a:blip>
          <a:stretch>
            <a:fillRect/>
          </a:stretch>
        </p:blipFill>
        <p:spPr>
          <a:xfrm>
            <a:off x="6310874" y="1467850"/>
            <a:ext cx="2294300" cy="1308675"/>
          </a:xfrm>
          <a:prstGeom prst="rect">
            <a:avLst/>
          </a:prstGeom>
          <a:noFill/>
          <a:ln>
            <a:noFill/>
          </a:ln>
        </p:spPr>
      </p:pic>
      <p:sp>
        <p:nvSpPr>
          <p:cNvPr id="259" name="Google Shape;259;p3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ctrTitle"/>
          </p:nvPr>
        </p:nvSpPr>
        <p:spPr>
          <a:xfrm>
            <a:off x="685800" y="503944"/>
            <a:ext cx="7772400" cy="185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Searching the Web</a:t>
            </a:r>
            <a:endParaRPr b="1"/>
          </a:p>
          <a:p>
            <a:pPr indent="0" lvl="0" marL="0" rtl="0" algn="ctr">
              <a:spcBef>
                <a:spcPts val="0"/>
              </a:spcBef>
              <a:spcAft>
                <a:spcPts val="0"/>
              </a:spcAft>
              <a:buClr>
                <a:schemeClr val="dk1"/>
              </a:buClr>
              <a:buSzPts val="4400"/>
              <a:buFont typeface="Calibri"/>
              <a:buNone/>
            </a:pPr>
            <a:r>
              <a:rPr lang="en-US" sz="3600"/>
              <a:t>(Part 2 - </a:t>
            </a:r>
            <a:r>
              <a:rPr lang="en-US" sz="3600"/>
              <a:t>Indexing the Documents</a:t>
            </a:r>
            <a:r>
              <a:rPr lang="en-US" sz="3600"/>
              <a:t>)</a:t>
            </a:r>
            <a:endParaRPr b="1"/>
          </a:p>
          <a:p>
            <a:pPr indent="0" lvl="0" marL="0" marR="0" rtl="0" algn="ctr">
              <a:lnSpc>
                <a:spcPct val="100000"/>
              </a:lnSpc>
              <a:spcBef>
                <a:spcPts val="0"/>
              </a:spcBef>
              <a:spcAft>
                <a:spcPts val="0"/>
              </a:spcAft>
              <a:buClr>
                <a:schemeClr val="dk1"/>
              </a:buClr>
              <a:buSzPts val="4400"/>
              <a:buFont typeface="Calibri"/>
              <a:buNone/>
            </a:pPr>
            <a:r>
              <a:t/>
            </a:r>
            <a:endParaRPr b="1"/>
          </a:p>
        </p:txBody>
      </p:sp>
      <p:pic>
        <p:nvPicPr>
          <p:cNvPr descr="Creative Commons License" id="265" name="Google Shape;265;p34"/>
          <p:cNvPicPr preferRelativeResize="0"/>
          <p:nvPr/>
        </p:nvPicPr>
        <p:blipFill rotWithShape="1">
          <a:blip r:embed="rId3">
            <a:alphaModFix/>
          </a:blip>
          <a:srcRect b="0" l="0" r="0" t="0"/>
          <a:stretch/>
        </p:blipFill>
        <p:spPr>
          <a:xfrm>
            <a:off x="4152900" y="4229100"/>
            <a:ext cx="628650" cy="221456"/>
          </a:xfrm>
          <a:prstGeom prst="rect">
            <a:avLst/>
          </a:prstGeom>
          <a:noFill/>
          <a:ln>
            <a:noFill/>
          </a:ln>
        </p:spPr>
      </p:pic>
      <p:sp>
        <p:nvSpPr>
          <p:cNvPr id="266" name="Google Shape;266;p34"/>
          <p:cNvSpPr txBox="1"/>
          <p:nvPr>
            <p:ph idx="1" type="subTitle"/>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267" name="Google Shape;267;p34"/>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
        <p:nvSpPr>
          <p:cNvPr id="268" name="Google Shape;268;p34"/>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500" u="none" cap="none" strike="noStrike">
                <a:solidFill>
                  <a:schemeClr val="dk1"/>
                </a:solidFill>
                <a:latin typeface="Calibri"/>
                <a:ea typeface="Calibri"/>
                <a:cs typeface="Calibri"/>
                <a:sym typeface="Calibri"/>
              </a:rPr>
              <a:t>This work is licensed under a </a:t>
            </a:r>
            <a:r>
              <a:rPr i="0" lang="en-US" sz="1500" u="sng" cap="none" strike="noStrike">
                <a:solidFill>
                  <a:schemeClr val="hlink"/>
                </a:solidFill>
                <a:latin typeface="Calibri"/>
                <a:ea typeface="Calibri"/>
                <a:cs typeface="Calibri"/>
                <a:sym typeface="Calibri"/>
                <a:hlinkClick r:id="rId4"/>
              </a:rPr>
              <a:t>Creative Commons Attribution-NonCommercial-ShareAlike 3.0 Unported License</a:t>
            </a:r>
            <a:endParaRPr sz="1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Processing Pages</a:t>
            </a:r>
            <a:endParaRPr/>
          </a:p>
        </p:txBody>
      </p:sp>
      <p:sp>
        <p:nvSpPr>
          <p:cNvPr id="274" name="Google Shape;274;p35"/>
          <p:cNvSpPr txBox="1"/>
          <p:nvPr>
            <p:ph idx="1" type="body"/>
          </p:nvPr>
        </p:nvSpPr>
        <p:spPr>
          <a:xfrm>
            <a:off x="457200" y="1200150"/>
            <a:ext cx="8229600" cy="3701100"/>
          </a:xfrm>
          <a:prstGeom prst="rect">
            <a:avLst/>
          </a:prstGeom>
          <a:noFill/>
          <a:ln>
            <a:noFill/>
          </a:ln>
        </p:spPr>
        <p:txBody>
          <a:bodyPr anchorCtr="0" anchor="t" bIns="45700" lIns="91425" spcFirstLastPara="1" rIns="91425" wrap="square" tIns="45700">
            <a:noAutofit/>
          </a:bodyPr>
          <a:lstStyle/>
          <a:p>
            <a:pPr indent="-298450" lvl="0" marL="342900" marR="0" rtl="0" algn="l">
              <a:lnSpc>
                <a:spcPct val="70000"/>
              </a:lnSpc>
              <a:spcBef>
                <a:spcPts val="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After crawling, content is </a:t>
            </a:r>
            <a:r>
              <a:rPr b="0" i="1" lang="en-US" sz="2000" u="none">
                <a:solidFill>
                  <a:schemeClr val="dk1"/>
                </a:solidFill>
                <a:latin typeface="Calibri"/>
                <a:ea typeface="Calibri"/>
                <a:cs typeface="Calibri"/>
                <a:sym typeface="Calibri"/>
              </a:rPr>
              <a:t>indexed</a:t>
            </a:r>
            <a:r>
              <a:rPr b="0" i="0" lang="en-US" sz="2000" u="none">
                <a:solidFill>
                  <a:schemeClr val="dk1"/>
                </a:solidFill>
                <a:latin typeface="Calibri"/>
                <a:ea typeface="Calibri"/>
                <a:cs typeface="Calibri"/>
                <a:sym typeface="Calibri"/>
              </a:rPr>
              <a:t> and links stored in link database for later analysis</a:t>
            </a:r>
            <a:endParaRPr sz="2500"/>
          </a:p>
          <a:p>
            <a:pPr indent="0" lvl="0" marL="342900" marR="0" rtl="0" algn="l">
              <a:lnSpc>
                <a:spcPct val="70000"/>
              </a:lnSpc>
              <a:spcBef>
                <a:spcPts val="540"/>
              </a:spcBef>
              <a:spcAft>
                <a:spcPts val="0"/>
              </a:spcAft>
              <a:buNone/>
            </a:pPr>
            <a:r>
              <a:t/>
            </a:r>
            <a:endParaRPr sz="800"/>
          </a:p>
          <a:p>
            <a:pPr indent="-298450" lvl="0" marL="342900" marR="0" rtl="0" algn="l">
              <a:lnSpc>
                <a:spcPct val="70000"/>
              </a:lnSpc>
              <a:spcBef>
                <a:spcPts val="54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Text from text-based files (HTML, PDF, MS Word, etc.) are converted into </a:t>
            </a:r>
            <a:r>
              <a:rPr b="0" i="1" lang="en-US" sz="2000" u="none">
                <a:solidFill>
                  <a:schemeClr val="dk1"/>
                </a:solidFill>
                <a:latin typeface="Calibri"/>
                <a:ea typeface="Calibri"/>
                <a:cs typeface="Calibri"/>
                <a:sym typeface="Calibri"/>
              </a:rPr>
              <a:t>tokens</a:t>
            </a:r>
            <a:r>
              <a:rPr b="0" i="0" lang="en-US" sz="2000" u="none">
                <a:solidFill>
                  <a:schemeClr val="dk1"/>
                </a:solidFill>
                <a:latin typeface="Calibri"/>
                <a:ea typeface="Calibri"/>
                <a:cs typeface="Calibri"/>
                <a:sym typeface="Calibri"/>
              </a:rPr>
              <a:t> </a:t>
            </a:r>
            <a:endParaRPr sz="2500"/>
          </a:p>
          <a:p>
            <a:pPr indent="0" lvl="0" marL="342900" marR="0" rtl="0" algn="l">
              <a:lnSpc>
                <a:spcPct val="70000"/>
              </a:lnSpc>
              <a:spcBef>
                <a:spcPts val="540"/>
              </a:spcBef>
              <a:spcAft>
                <a:spcPts val="0"/>
              </a:spcAft>
              <a:buNone/>
            </a:pPr>
            <a:r>
              <a:t/>
            </a:r>
            <a:endParaRPr sz="800"/>
          </a:p>
          <a:p>
            <a:pPr indent="-298450" lvl="0" marL="342900" marR="0" rtl="0" algn="l">
              <a:lnSpc>
                <a:spcPct val="70000"/>
              </a:lnSpc>
              <a:spcBef>
                <a:spcPts val="54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Stop words may be removed </a:t>
            </a:r>
            <a:endParaRPr sz="2500"/>
          </a:p>
          <a:p>
            <a:pPr indent="-241300" lvl="1" marL="742950" marR="0" rtl="0" algn="l">
              <a:lnSpc>
                <a:spcPct val="7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Frequently occurring words like </a:t>
            </a:r>
            <a:r>
              <a:rPr b="0" i="1" lang="en-US" sz="1700" u="none" cap="none" strike="noStrike">
                <a:solidFill>
                  <a:schemeClr val="dk1"/>
                </a:solidFill>
                <a:latin typeface="Calibri"/>
                <a:ea typeface="Calibri"/>
                <a:cs typeface="Calibri"/>
                <a:sym typeface="Calibri"/>
              </a:rPr>
              <a:t>a</a:t>
            </a:r>
            <a:r>
              <a:rPr b="0" i="0" lang="en-US" sz="1700" u="none" cap="none" strike="noStrike">
                <a:solidFill>
                  <a:schemeClr val="dk1"/>
                </a:solidFill>
                <a:latin typeface="Calibri"/>
                <a:ea typeface="Calibri"/>
                <a:cs typeface="Calibri"/>
                <a:sym typeface="Calibri"/>
              </a:rPr>
              <a:t>, </a:t>
            </a:r>
            <a:r>
              <a:rPr b="0" i="1" lang="en-US" sz="1700" u="none" cap="none" strike="noStrike">
                <a:solidFill>
                  <a:schemeClr val="dk1"/>
                </a:solidFill>
                <a:latin typeface="Calibri"/>
                <a:ea typeface="Calibri"/>
                <a:cs typeface="Calibri"/>
                <a:sym typeface="Calibri"/>
              </a:rPr>
              <a:t>the</a:t>
            </a:r>
            <a:r>
              <a:rPr b="0" i="0" lang="en-US" sz="1700" u="none" cap="none" strike="noStrike">
                <a:solidFill>
                  <a:schemeClr val="dk1"/>
                </a:solidFill>
                <a:latin typeface="Calibri"/>
                <a:ea typeface="Calibri"/>
                <a:cs typeface="Calibri"/>
                <a:sym typeface="Calibri"/>
              </a:rPr>
              <a:t>, </a:t>
            </a:r>
            <a:r>
              <a:rPr b="0" i="1" lang="en-US" sz="1700" u="none" cap="none" strike="noStrike">
                <a:solidFill>
                  <a:schemeClr val="dk1"/>
                </a:solidFill>
                <a:latin typeface="Calibri"/>
                <a:ea typeface="Calibri"/>
                <a:cs typeface="Calibri"/>
                <a:sym typeface="Calibri"/>
              </a:rPr>
              <a:t>and</a:t>
            </a:r>
            <a:r>
              <a:rPr b="0" i="0" lang="en-US" sz="1700" u="none" cap="none" strike="noStrike">
                <a:solidFill>
                  <a:schemeClr val="dk1"/>
                </a:solidFill>
                <a:latin typeface="Calibri"/>
                <a:ea typeface="Calibri"/>
                <a:cs typeface="Calibri"/>
                <a:sym typeface="Calibri"/>
              </a:rPr>
              <a:t>, </a:t>
            </a:r>
            <a:r>
              <a:rPr b="0" i="1" lang="en-US" sz="1700" u="none" cap="none" strike="noStrike">
                <a:solidFill>
                  <a:schemeClr val="dk1"/>
                </a:solidFill>
                <a:latin typeface="Calibri"/>
                <a:ea typeface="Calibri"/>
                <a:cs typeface="Calibri"/>
                <a:sym typeface="Calibri"/>
              </a:rPr>
              <a:t>to</a:t>
            </a:r>
            <a:r>
              <a:rPr b="0" i="0" lang="en-US" sz="1700" u="none" cap="none" strike="noStrike">
                <a:solidFill>
                  <a:schemeClr val="dk1"/>
                </a:solidFill>
                <a:latin typeface="Calibri"/>
                <a:ea typeface="Calibri"/>
                <a:cs typeface="Calibri"/>
                <a:sym typeface="Calibri"/>
              </a:rPr>
              <a:t>, etc. </a:t>
            </a:r>
            <a:endParaRPr sz="2100"/>
          </a:p>
          <a:p>
            <a:pPr indent="-241300" lvl="1" marL="742950" marR="0" rtl="0" algn="l">
              <a:lnSpc>
                <a:spcPct val="70000"/>
              </a:lnSpc>
              <a:spcBef>
                <a:spcPts val="480"/>
              </a:spcBef>
              <a:spcAft>
                <a:spcPts val="0"/>
              </a:spcAft>
              <a:buClr>
                <a:schemeClr val="dk1"/>
              </a:buClr>
              <a:buSzPts val="1700"/>
              <a:buFont typeface="Arial"/>
              <a:buChar char="–"/>
            </a:pPr>
            <a:r>
              <a:rPr lang="en-US" sz="1700" u="sng">
                <a:solidFill>
                  <a:schemeClr val="hlink"/>
                </a:solidFill>
                <a:hlinkClick r:id="rId3"/>
              </a:rPr>
              <a:t>Stop word</a:t>
            </a:r>
            <a:r>
              <a:rPr lang="en-US" sz="1700"/>
              <a:t> (Wikipedia)</a:t>
            </a:r>
            <a:r>
              <a:rPr b="0" i="0" lang="en-US" sz="1700" u="none" cap="none" strike="noStrike">
                <a:solidFill>
                  <a:schemeClr val="dk1"/>
                </a:solidFill>
                <a:latin typeface="Calibri"/>
                <a:ea typeface="Calibri"/>
                <a:cs typeface="Calibri"/>
                <a:sym typeface="Calibri"/>
              </a:rPr>
              <a:t> </a:t>
            </a:r>
            <a:endParaRPr sz="2100"/>
          </a:p>
          <a:p>
            <a:pPr indent="-241300" lvl="1" marL="742950" marR="0" rtl="0" algn="l">
              <a:lnSpc>
                <a:spcPct val="7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Most traditional IR systems remove them, but most search engines do not ("to be or not to be")</a:t>
            </a:r>
            <a:endParaRPr sz="2100"/>
          </a:p>
          <a:p>
            <a:pPr indent="0" lvl="0" marL="342900" marR="0" rtl="0" algn="l">
              <a:lnSpc>
                <a:spcPct val="70000"/>
              </a:lnSpc>
              <a:spcBef>
                <a:spcPts val="540"/>
              </a:spcBef>
              <a:spcAft>
                <a:spcPts val="0"/>
              </a:spcAft>
              <a:buNone/>
            </a:pPr>
            <a:r>
              <a:t/>
            </a:r>
            <a:endParaRPr sz="800"/>
          </a:p>
          <a:p>
            <a:pPr indent="-298450" lvl="0" marL="342900" marR="0" rtl="0" algn="l">
              <a:lnSpc>
                <a:spcPct val="70000"/>
              </a:lnSpc>
              <a:spcBef>
                <a:spcPts val="540"/>
              </a:spcBef>
              <a:spcAft>
                <a:spcPts val="0"/>
              </a:spcAft>
              <a:buClr>
                <a:schemeClr val="dk1"/>
              </a:buClr>
              <a:buSzPts val="2000"/>
              <a:buFont typeface="Arial"/>
              <a:buChar char="•"/>
            </a:pPr>
            <a:r>
              <a:rPr b="0" i="0" lang="en-US" sz="2000" u="none">
                <a:solidFill>
                  <a:schemeClr val="dk1"/>
                </a:solidFill>
                <a:latin typeface="Calibri"/>
                <a:ea typeface="Calibri"/>
                <a:cs typeface="Calibri"/>
                <a:sym typeface="Calibri"/>
              </a:rPr>
              <a:t>Special rules to handle punctuation</a:t>
            </a:r>
            <a:endParaRPr sz="2500"/>
          </a:p>
          <a:p>
            <a:pPr indent="-241300" lvl="1" marL="742950" marR="0" rtl="0" algn="l">
              <a:lnSpc>
                <a:spcPct val="7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e-mail → email?   </a:t>
            </a:r>
            <a:endParaRPr sz="2100"/>
          </a:p>
          <a:p>
            <a:pPr indent="-241300" lvl="1" marL="742950" marR="0" rtl="0" algn="l">
              <a:lnSpc>
                <a:spcPct val="7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Treat "O'Connor" like "boy's"?</a:t>
            </a:r>
            <a:endParaRPr sz="2100"/>
          </a:p>
          <a:p>
            <a:pPr indent="-241300" lvl="1" marL="742950" marR="0" rtl="0" algn="l">
              <a:lnSpc>
                <a:spcPct val="7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123-4567 as one token or two?</a:t>
            </a:r>
            <a:endParaRPr sz="2100"/>
          </a:p>
        </p:txBody>
      </p:sp>
      <p:sp>
        <p:nvSpPr>
          <p:cNvPr id="275" name="Google Shape;275;p3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Processing Pages</a:t>
            </a:r>
            <a:endParaRPr/>
          </a:p>
        </p:txBody>
      </p:sp>
      <p:sp>
        <p:nvSpPr>
          <p:cNvPr id="281" name="Google Shape;281;p36"/>
          <p:cNvSpPr txBox="1"/>
          <p:nvPr>
            <p:ph idx="4294967295" type="body"/>
          </p:nvPr>
        </p:nvSpPr>
        <p:spPr>
          <a:xfrm>
            <a:off x="457200" y="1200150"/>
            <a:ext cx="8464800" cy="36159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700"/>
              <a:buFont typeface="Arial"/>
              <a:buChar char="•"/>
            </a:pPr>
            <a:r>
              <a:rPr b="0" i="1" lang="en-US" sz="2700" u="none">
                <a:solidFill>
                  <a:schemeClr val="dk1"/>
                </a:solidFill>
                <a:latin typeface="Calibri"/>
                <a:ea typeface="Calibri"/>
                <a:cs typeface="Calibri"/>
                <a:sym typeface="Calibri"/>
              </a:rPr>
              <a:t>Stemming</a:t>
            </a:r>
            <a:r>
              <a:rPr b="0" i="0" lang="en-US" sz="2700" u="none">
                <a:solidFill>
                  <a:schemeClr val="dk1"/>
                </a:solidFill>
                <a:latin typeface="Calibri"/>
                <a:ea typeface="Calibri"/>
                <a:cs typeface="Calibri"/>
                <a:sym typeface="Calibri"/>
              </a:rPr>
              <a:t> may be applied to tokens</a:t>
            </a:r>
            <a:endParaRPr sz="27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Technique to remove suffixes from words (e.g., </a:t>
            </a:r>
            <a:r>
              <a:rPr b="0" i="1" lang="en-US" sz="2300" u="none" cap="none" strike="noStrike">
                <a:solidFill>
                  <a:schemeClr val="dk1"/>
                </a:solidFill>
                <a:latin typeface="Calibri"/>
                <a:ea typeface="Calibri"/>
                <a:cs typeface="Calibri"/>
                <a:sym typeface="Calibri"/>
              </a:rPr>
              <a:t>gamer</a:t>
            </a:r>
            <a:r>
              <a:rPr b="0" i="0" lang="en-US" sz="2300" u="none" cap="none" strike="noStrike">
                <a:solidFill>
                  <a:schemeClr val="dk1"/>
                </a:solidFill>
                <a:latin typeface="Calibri"/>
                <a:ea typeface="Calibri"/>
                <a:cs typeface="Calibri"/>
                <a:sym typeface="Calibri"/>
              </a:rPr>
              <a:t>, </a:t>
            </a:r>
            <a:r>
              <a:rPr b="0" i="1" lang="en-US" sz="2300" u="none" cap="none" strike="noStrike">
                <a:solidFill>
                  <a:schemeClr val="dk1"/>
                </a:solidFill>
                <a:latin typeface="Calibri"/>
                <a:ea typeface="Calibri"/>
                <a:cs typeface="Calibri"/>
                <a:sym typeface="Calibri"/>
              </a:rPr>
              <a:t>gaming</a:t>
            </a:r>
            <a:r>
              <a:rPr b="0" i="0" lang="en-US" sz="2300" u="none" cap="none" strike="noStrike">
                <a:solidFill>
                  <a:schemeClr val="dk1"/>
                </a:solidFill>
                <a:latin typeface="Calibri"/>
                <a:ea typeface="Calibri"/>
                <a:cs typeface="Calibri"/>
                <a:sym typeface="Calibri"/>
              </a:rPr>
              <a:t>, </a:t>
            </a:r>
            <a:r>
              <a:rPr b="0" i="1" lang="en-US" sz="2300" u="none" cap="none" strike="noStrike">
                <a:solidFill>
                  <a:schemeClr val="dk1"/>
                </a:solidFill>
                <a:latin typeface="Calibri"/>
                <a:ea typeface="Calibri"/>
                <a:cs typeface="Calibri"/>
                <a:sym typeface="Calibri"/>
              </a:rPr>
              <a:t>games</a:t>
            </a:r>
            <a:r>
              <a:rPr b="0" i="0" lang="en-US" sz="2300" u="none" cap="none" strike="noStrike">
                <a:solidFill>
                  <a:schemeClr val="dk1"/>
                </a:solidFill>
                <a:latin typeface="Calibri"/>
                <a:ea typeface="Calibri"/>
                <a:cs typeface="Calibri"/>
                <a:sym typeface="Calibri"/>
              </a:rPr>
              <a:t> → </a:t>
            </a:r>
            <a:r>
              <a:rPr b="0" i="1" lang="en-US" sz="2300" u="none" cap="none" strike="noStrike">
                <a:solidFill>
                  <a:schemeClr val="dk1"/>
                </a:solidFill>
                <a:latin typeface="Calibri"/>
                <a:ea typeface="Calibri"/>
                <a:cs typeface="Calibri"/>
                <a:sym typeface="Calibri"/>
              </a:rPr>
              <a:t>gam</a:t>
            </a:r>
            <a:r>
              <a:rPr b="0" i="0" lang="en-US" sz="2300" u="none" cap="none" strike="noStrike">
                <a:solidFill>
                  <a:schemeClr val="dk1"/>
                </a:solidFill>
                <a:latin typeface="Calibri"/>
                <a:ea typeface="Calibri"/>
                <a:cs typeface="Calibri"/>
                <a:sym typeface="Calibri"/>
              </a:rPr>
              <a:t>) </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Porter </a:t>
            </a:r>
            <a:r>
              <a:rPr lang="en-US" sz="2300"/>
              <a:t>S</a:t>
            </a:r>
            <a:r>
              <a:rPr b="0" i="0" lang="en-US" sz="2300" u="none" cap="none" strike="noStrike">
                <a:solidFill>
                  <a:schemeClr val="dk1"/>
                </a:solidFill>
                <a:latin typeface="Calibri"/>
                <a:ea typeface="Calibri"/>
                <a:cs typeface="Calibri"/>
                <a:sym typeface="Calibri"/>
              </a:rPr>
              <a:t>temmer very popular algorithmic stemmer</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Can reduce size of index and improve recall, but precision is often reduced</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Google and Yahoo use partial stemming</a:t>
            </a:r>
            <a:endParaRPr sz="2300"/>
          </a:p>
          <a:p>
            <a:pPr indent="0" lvl="0" marL="342900" marR="0" rtl="0" algn="l">
              <a:lnSpc>
                <a:spcPct val="90000"/>
              </a:lnSpc>
              <a:spcBef>
                <a:spcPts val="640"/>
              </a:spcBef>
              <a:spcAft>
                <a:spcPts val="0"/>
              </a:spcAft>
              <a:buNone/>
            </a:pPr>
            <a:r>
              <a:t/>
            </a:r>
            <a:endParaRPr sz="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Tokens may be converted to lowercase</a:t>
            </a:r>
            <a:endParaRPr sz="27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Most web search engines are case insensitive</a:t>
            </a:r>
            <a:endParaRPr sz="2300"/>
          </a:p>
          <a:p>
            <a:pPr indent="-107950" lvl="1" marL="742950" marR="0" rtl="0" algn="l">
              <a:lnSpc>
                <a:spcPct val="90000"/>
              </a:lnSpc>
              <a:spcBef>
                <a:spcPts val="560"/>
              </a:spcBef>
              <a:spcAft>
                <a:spcPts val="0"/>
              </a:spcAft>
              <a:buClr>
                <a:schemeClr val="dk1"/>
              </a:buClr>
              <a:buSzPts val="2800"/>
              <a:buFont typeface="Arial"/>
              <a:buNone/>
            </a:pPr>
            <a:r>
              <a:t/>
            </a:r>
            <a:endParaRPr b="0" i="0" sz="2300" u="none" cap="none" strike="noStrike">
              <a:solidFill>
                <a:schemeClr val="dk1"/>
              </a:solidFill>
              <a:latin typeface="Calibri"/>
              <a:ea typeface="Calibri"/>
              <a:cs typeface="Calibri"/>
              <a:sym typeface="Calibri"/>
            </a:endParaRPr>
          </a:p>
          <a:p>
            <a:pPr indent="-165100" lvl="0" marL="342900" marR="0" rtl="0" algn="l">
              <a:spcBef>
                <a:spcPts val="560"/>
              </a:spcBef>
              <a:spcAft>
                <a:spcPts val="0"/>
              </a:spcAft>
              <a:buClr>
                <a:schemeClr val="dk1"/>
              </a:buClr>
              <a:buSzPts val="2800"/>
              <a:buFont typeface="Arial"/>
              <a:buNone/>
            </a:pPr>
            <a:r>
              <a:t/>
            </a:r>
            <a:endParaRPr b="0" i="0" sz="2300" u="none" cap="none" strike="noStrike">
              <a:solidFill>
                <a:schemeClr val="dk1"/>
              </a:solidFill>
              <a:latin typeface="Calibri"/>
              <a:ea typeface="Calibri"/>
              <a:cs typeface="Calibri"/>
              <a:sym typeface="Calibri"/>
            </a:endParaRPr>
          </a:p>
        </p:txBody>
      </p:sp>
      <p:sp>
        <p:nvSpPr>
          <p:cNvPr id="282" name="Google Shape;282;p3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Inverted Index</a:t>
            </a:r>
            <a:endParaRPr/>
          </a:p>
        </p:txBody>
      </p:sp>
      <p:sp>
        <p:nvSpPr>
          <p:cNvPr id="288" name="Google Shape;288;p37"/>
          <p:cNvSpPr txBox="1"/>
          <p:nvPr>
            <p:ph idx="4294967295" type="body"/>
          </p:nvPr>
        </p:nvSpPr>
        <p:spPr>
          <a:xfrm>
            <a:off x="457200" y="1200150"/>
            <a:ext cx="6273000" cy="32646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100000"/>
              </a:lnSpc>
              <a:spcBef>
                <a:spcPts val="0"/>
              </a:spcBef>
              <a:spcAft>
                <a:spcPts val="0"/>
              </a:spcAft>
              <a:buClr>
                <a:schemeClr val="dk1"/>
              </a:buClr>
              <a:buSzPts val="2700"/>
              <a:buFont typeface="Arial"/>
              <a:buChar char="•"/>
            </a:pPr>
            <a:r>
              <a:rPr b="0" i="1" lang="en-US" sz="2700" u="none">
                <a:solidFill>
                  <a:schemeClr val="dk1"/>
                </a:solidFill>
                <a:latin typeface="Calibri"/>
                <a:ea typeface="Calibri"/>
                <a:cs typeface="Calibri"/>
                <a:sym typeface="Calibri"/>
              </a:rPr>
              <a:t>Inverted index</a:t>
            </a:r>
            <a:r>
              <a:rPr i="1" lang="en-US" sz="2700"/>
              <a:t>,</a:t>
            </a:r>
            <a:r>
              <a:rPr b="0" i="1" lang="en-US" sz="2700" u="none">
                <a:solidFill>
                  <a:schemeClr val="dk1"/>
                </a:solidFill>
                <a:latin typeface="Calibri"/>
                <a:ea typeface="Calibri"/>
                <a:cs typeface="Calibri"/>
                <a:sym typeface="Calibri"/>
              </a:rPr>
              <a:t> </a:t>
            </a:r>
            <a:r>
              <a:rPr b="0" i="0" lang="en-US" sz="2700" u="none">
                <a:solidFill>
                  <a:schemeClr val="dk1"/>
                </a:solidFill>
                <a:latin typeface="Calibri"/>
                <a:ea typeface="Calibri"/>
                <a:cs typeface="Calibri"/>
                <a:sym typeface="Calibri"/>
              </a:rPr>
              <a:t>or </a:t>
            </a:r>
            <a:r>
              <a:rPr b="0" i="1" lang="en-US" sz="2700" u="none">
                <a:solidFill>
                  <a:schemeClr val="dk1"/>
                </a:solidFill>
                <a:latin typeface="Calibri"/>
                <a:ea typeface="Calibri"/>
                <a:cs typeface="Calibri"/>
                <a:sym typeface="Calibri"/>
              </a:rPr>
              <a:t>inverted file, </a:t>
            </a:r>
            <a:r>
              <a:rPr b="0" i="0" lang="en-US" sz="2700" u="none">
                <a:solidFill>
                  <a:schemeClr val="dk1"/>
                </a:solidFill>
                <a:latin typeface="Calibri"/>
                <a:ea typeface="Calibri"/>
                <a:cs typeface="Calibri"/>
                <a:sym typeface="Calibri"/>
              </a:rPr>
              <a:t>is the data structure used to hold tokens and the pages they are located in</a:t>
            </a:r>
            <a:endParaRPr sz="2700"/>
          </a:p>
          <a:p>
            <a:pPr indent="0" lvl="0" marL="342900" marR="0" rtl="0" algn="l">
              <a:lnSpc>
                <a:spcPct val="100000"/>
              </a:lnSpc>
              <a:spcBef>
                <a:spcPts val="640"/>
              </a:spcBef>
              <a:spcAft>
                <a:spcPts val="0"/>
              </a:spcAft>
              <a:buNone/>
            </a:pPr>
            <a:r>
              <a:t/>
            </a:r>
            <a:endParaRPr sz="2700"/>
          </a:p>
          <a:p>
            <a:pPr indent="-311150" lvl="0" marL="342900" marR="0" rtl="0" algn="l">
              <a:lnSpc>
                <a:spcPct val="10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Example:</a:t>
            </a:r>
            <a:endParaRPr sz="27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Doc 1: It is what it was.</a:t>
            </a:r>
            <a:endParaRPr sz="23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Doc 2: What is it?</a:t>
            </a:r>
            <a:endParaRPr sz="23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Doc 3: It is a banana.</a:t>
            </a:r>
            <a:endParaRPr sz="2300"/>
          </a:p>
          <a:p>
            <a:pPr indent="-342900" lvl="0" marL="342900" marR="0" rtl="0" algn="l">
              <a:lnSpc>
                <a:spcPct val="100000"/>
              </a:lnSpc>
              <a:spcBef>
                <a:spcPts val="640"/>
              </a:spcBef>
              <a:spcAft>
                <a:spcPts val="0"/>
              </a:spcAft>
              <a:buClr>
                <a:schemeClr val="dk1"/>
              </a:buClr>
              <a:buSzPts val="3200"/>
              <a:buFont typeface="Arial"/>
              <a:buNone/>
            </a:pPr>
            <a:r>
              <a:t/>
            </a:r>
            <a:endParaRPr b="0" i="0" sz="27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2700" u="none">
              <a:solidFill>
                <a:schemeClr val="dk1"/>
              </a:solidFill>
              <a:latin typeface="Calibri"/>
              <a:ea typeface="Calibri"/>
              <a:cs typeface="Calibri"/>
              <a:sym typeface="Calibri"/>
            </a:endParaRPr>
          </a:p>
        </p:txBody>
      </p:sp>
      <p:grpSp>
        <p:nvGrpSpPr>
          <p:cNvPr id="289" name="Google Shape;289;p37"/>
          <p:cNvGrpSpPr/>
          <p:nvPr/>
        </p:nvGrpSpPr>
        <p:grpSpPr>
          <a:xfrm>
            <a:off x="6189801" y="1466525"/>
            <a:ext cx="2685468" cy="3066963"/>
            <a:chOff x="0" y="0"/>
            <a:chExt cx="2147483647" cy="2147483647"/>
          </a:xfrm>
        </p:grpSpPr>
        <p:sp>
          <p:nvSpPr>
            <p:cNvPr id="290" name="Google Shape;290;p37"/>
            <p:cNvSpPr txBox="1"/>
            <p:nvPr/>
          </p:nvSpPr>
          <p:spPr>
            <a:xfrm>
              <a:off x="58034881" y="338757150"/>
              <a:ext cx="928634996" cy="159741599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what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was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banana</a:t>
              </a:r>
              <a:endParaRPr/>
            </a:p>
          </p:txBody>
        </p:sp>
        <p:sp>
          <p:nvSpPr>
            <p:cNvPr id="291" name="Google Shape;291;p37"/>
            <p:cNvSpPr txBox="1"/>
            <p:nvPr/>
          </p:nvSpPr>
          <p:spPr>
            <a:xfrm>
              <a:off x="1102757808" y="338754494"/>
              <a:ext cx="928645360" cy="1014852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1, 2, 3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1, 2, 3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a:t>
              </a:r>
              <a:endParaRPr/>
            </a:p>
          </p:txBody>
        </p:sp>
        <p:sp>
          <p:nvSpPr>
            <p:cNvPr id="292" name="Google Shape;292;p37"/>
            <p:cNvSpPr/>
            <p:nvPr/>
          </p:nvSpPr>
          <p:spPr>
            <a:xfrm rot="-5400000">
              <a:off x="1392972294" y="67723255"/>
              <a:ext cx="174095095" cy="372685708"/>
            </a:xfrm>
            <a:prstGeom prst="rightBrace">
              <a:avLst>
                <a:gd fmla="val 491" name="adj1"/>
                <a:gd fmla="val 50000" name="adj2"/>
              </a:avLst>
            </a:prstGeom>
            <a:noFill/>
            <a:ln cap="flat" cmpd="sng" w="9525">
              <a:solidFill>
                <a:srgbClr val="4A7E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93" name="Google Shape;293;p37"/>
            <p:cNvSpPr txBox="1"/>
            <p:nvPr/>
          </p:nvSpPr>
          <p:spPr>
            <a:xfrm>
              <a:off x="870596276" y="0"/>
              <a:ext cx="1276887370" cy="16302577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documents</a:t>
              </a:r>
              <a:endParaRPr b="1"/>
            </a:p>
          </p:txBody>
        </p:sp>
        <p:cxnSp>
          <p:nvCxnSpPr>
            <p:cNvPr id="294" name="Google Shape;294;p37"/>
            <p:cNvCxnSpPr/>
            <p:nvPr/>
          </p:nvCxnSpPr>
          <p:spPr>
            <a:xfrm rot="-5400000">
              <a:off x="435287230" y="1986637579"/>
              <a:ext cx="174121005" cy="706052"/>
            </a:xfrm>
            <a:prstGeom prst="straightConnector1">
              <a:avLst/>
            </a:prstGeom>
            <a:noFill/>
            <a:ln cap="flat" cmpd="sng" w="9525">
              <a:solidFill>
                <a:srgbClr val="4A7EBB"/>
              </a:solidFill>
              <a:prstDash val="solid"/>
              <a:miter lim="800000"/>
              <a:headEnd len="sm" w="sm" type="none"/>
              <a:tailEnd len="med" w="med" type="stealth"/>
            </a:ln>
          </p:spPr>
        </p:cxnSp>
        <p:sp>
          <p:nvSpPr>
            <p:cNvPr id="295" name="Google Shape;295;p37"/>
            <p:cNvSpPr txBox="1"/>
            <p:nvPr/>
          </p:nvSpPr>
          <p:spPr>
            <a:xfrm>
              <a:off x="0" y="1984458294"/>
              <a:ext cx="1160806700" cy="1630253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term list</a:t>
              </a:r>
              <a:endParaRPr b="1"/>
            </a:p>
          </p:txBody>
        </p:sp>
      </p:grpSp>
      <p:sp>
        <p:nvSpPr>
          <p:cNvPr id="296" name="Google Shape;296;p3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Search</a:t>
            </a:r>
            <a:endParaRPr/>
          </a:p>
        </p:txBody>
      </p:sp>
      <p:sp>
        <p:nvSpPr>
          <p:cNvPr id="302" name="Google Shape;302;p38"/>
          <p:cNvSpPr txBox="1"/>
          <p:nvPr>
            <p:ph idx="4294967295" type="body"/>
          </p:nvPr>
        </p:nvSpPr>
        <p:spPr>
          <a:xfrm>
            <a:off x="457200" y="1200150"/>
            <a:ext cx="6801000" cy="36696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10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Search for </a:t>
            </a:r>
            <a:r>
              <a:rPr b="0" i="1" lang="en-US" sz="2600" u="none">
                <a:solidFill>
                  <a:srgbClr val="0000FF"/>
                </a:solidFill>
                <a:latin typeface="Calibri"/>
                <a:ea typeface="Calibri"/>
                <a:cs typeface="Calibri"/>
                <a:sym typeface="Calibri"/>
              </a:rPr>
              <a:t>what is it</a:t>
            </a:r>
            <a:r>
              <a:rPr b="0" i="1" lang="en-US" sz="2600" u="none">
                <a:solidFill>
                  <a:schemeClr val="dk1"/>
                </a:solidFill>
                <a:latin typeface="Calibri"/>
                <a:ea typeface="Calibri"/>
                <a:cs typeface="Calibri"/>
                <a:sym typeface="Calibri"/>
              </a:rPr>
              <a:t> </a:t>
            </a:r>
            <a:r>
              <a:rPr b="0" i="0" lang="en-US" sz="2600" u="none">
                <a:solidFill>
                  <a:schemeClr val="dk1"/>
                </a:solidFill>
                <a:latin typeface="Calibri"/>
                <a:ea typeface="Calibri"/>
                <a:cs typeface="Calibri"/>
                <a:sym typeface="Calibri"/>
              </a:rPr>
              <a:t>is interpreted by search engines as </a:t>
            </a:r>
            <a:r>
              <a:rPr b="0" i="1" lang="en-US" sz="2600" u="none">
                <a:solidFill>
                  <a:srgbClr val="0000FF"/>
                </a:solidFill>
                <a:latin typeface="Calibri"/>
                <a:ea typeface="Calibri"/>
                <a:cs typeface="Calibri"/>
                <a:sym typeface="Calibri"/>
              </a:rPr>
              <a:t>what</a:t>
            </a:r>
            <a:r>
              <a:rPr b="0" i="0" lang="en-US" sz="2600" u="none">
                <a:solidFill>
                  <a:schemeClr val="dk1"/>
                </a:solidFill>
                <a:latin typeface="Calibri"/>
                <a:ea typeface="Calibri"/>
                <a:cs typeface="Calibri"/>
                <a:sym typeface="Calibri"/>
              </a:rPr>
              <a:t> AND </a:t>
            </a:r>
            <a:r>
              <a:rPr b="0" i="1" lang="en-US" sz="2600" u="none">
                <a:solidFill>
                  <a:srgbClr val="0000FF"/>
                </a:solidFill>
                <a:latin typeface="Calibri"/>
                <a:ea typeface="Calibri"/>
                <a:cs typeface="Calibri"/>
                <a:sym typeface="Calibri"/>
              </a:rPr>
              <a:t>is</a:t>
            </a:r>
            <a:r>
              <a:rPr b="0" i="0" lang="en-US" sz="2600" u="none">
                <a:solidFill>
                  <a:schemeClr val="dk1"/>
                </a:solidFill>
                <a:latin typeface="Calibri"/>
                <a:ea typeface="Calibri"/>
                <a:cs typeface="Calibri"/>
                <a:sym typeface="Calibri"/>
              </a:rPr>
              <a:t> AND </a:t>
            </a:r>
            <a:r>
              <a:rPr b="0" i="1" lang="en-US" sz="2600" u="none">
                <a:solidFill>
                  <a:srgbClr val="0000FF"/>
                </a:solidFill>
                <a:latin typeface="Calibri"/>
                <a:ea typeface="Calibri"/>
                <a:cs typeface="Calibri"/>
                <a:sym typeface="Calibri"/>
              </a:rPr>
              <a:t>it</a:t>
            </a:r>
            <a:endParaRPr sz="2600">
              <a:solidFill>
                <a:srgbClr val="0000FF"/>
              </a:solidFill>
            </a:endParaRPr>
          </a:p>
          <a:p>
            <a:pPr indent="-273050" lvl="1" marL="742950" marR="0" rtl="0" algn="l">
              <a:lnSpc>
                <a:spcPct val="100000"/>
              </a:lnSpc>
              <a:spcBef>
                <a:spcPts val="640"/>
              </a:spcBef>
              <a:spcAft>
                <a:spcPts val="0"/>
              </a:spcAft>
              <a:buClr>
                <a:schemeClr val="dk1"/>
              </a:buClr>
              <a:buSzPts val="2600"/>
              <a:buFont typeface="Arial"/>
              <a:buChar char="–"/>
            </a:pPr>
            <a:r>
              <a:rPr b="0" i="0" lang="en-US" sz="2600" u="none">
                <a:solidFill>
                  <a:srgbClr val="0000FF"/>
                </a:solidFill>
                <a:latin typeface="Calibri"/>
                <a:ea typeface="Calibri"/>
                <a:cs typeface="Calibri"/>
                <a:sym typeface="Calibri"/>
              </a:rPr>
              <a:t>what</a:t>
            </a:r>
            <a:r>
              <a:rPr b="0" i="0" lang="en-US" sz="2600" u="none">
                <a:solidFill>
                  <a:schemeClr val="dk1"/>
                </a:solidFill>
                <a:latin typeface="Calibri"/>
                <a:ea typeface="Calibri"/>
                <a:cs typeface="Calibri"/>
                <a:sym typeface="Calibri"/>
              </a:rPr>
              <a:t>: {1, 2}    </a:t>
            </a:r>
            <a:r>
              <a:rPr b="0" i="0" lang="en-US" sz="2600" u="none">
                <a:solidFill>
                  <a:srgbClr val="0000FF"/>
                </a:solidFill>
                <a:latin typeface="Calibri"/>
                <a:ea typeface="Calibri"/>
                <a:cs typeface="Calibri"/>
                <a:sym typeface="Calibri"/>
              </a:rPr>
              <a:t>is</a:t>
            </a:r>
            <a:r>
              <a:rPr b="0" i="0" lang="en-US" sz="2600" u="none">
                <a:solidFill>
                  <a:schemeClr val="dk1"/>
                </a:solidFill>
                <a:latin typeface="Calibri"/>
                <a:ea typeface="Calibri"/>
                <a:cs typeface="Calibri"/>
                <a:sym typeface="Calibri"/>
              </a:rPr>
              <a:t>: {1, 2, 3}    </a:t>
            </a:r>
            <a:r>
              <a:rPr b="0" i="0" lang="en-US" sz="2600" u="none">
                <a:solidFill>
                  <a:srgbClr val="0000FF"/>
                </a:solidFill>
                <a:latin typeface="Calibri"/>
                <a:ea typeface="Calibri"/>
                <a:cs typeface="Calibri"/>
                <a:sym typeface="Calibri"/>
              </a:rPr>
              <a:t>it</a:t>
            </a:r>
            <a:r>
              <a:rPr b="0" i="0" lang="en-US" sz="2600" u="none">
                <a:solidFill>
                  <a:schemeClr val="dk1"/>
                </a:solidFill>
                <a:latin typeface="Calibri"/>
                <a:ea typeface="Calibri"/>
                <a:cs typeface="Calibri"/>
                <a:sym typeface="Calibri"/>
              </a:rPr>
              <a:t>: {1, 2, 3}</a:t>
            </a:r>
            <a:endParaRPr sz="2200"/>
          </a:p>
          <a:p>
            <a:pPr indent="-273050" lvl="1" marL="742950" marR="0" rtl="0" algn="l">
              <a:lnSpc>
                <a:spcPct val="10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{1, 2} ∩ {1, 2, 3} ∩ {1, 2, 3} = </a:t>
            </a:r>
            <a:r>
              <a:rPr b="1" i="0" lang="en-US" sz="2600" u="none">
                <a:solidFill>
                  <a:srgbClr val="0000FF"/>
                </a:solidFill>
              </a:rPr>
              <a:t>{1, 2}</a:t>
            </a:r>
            <a:endParaRPr b="1" sz="2200">
              <a:solidFill>
                <a:srgbClr val="0000FF"/>
              </a:solidFill>
            </a:endParaRPr>
          </a:p>
          <a:p>
            <a:pPr indent="-273050" lvl="1" marL="742950" marR="0" rtl="0" algn="l">
              <a:lnSpc>
                <a:spcPct val="100000"/>
              </a:lnSpc>
              <a:spcBef>
                <a:spcPts val="640"/>
              </a:spcBef>
              <a:spcAft>
                <a:spcPts val="0"/>
              </a:spcAft>
              <a:buClr>
                <a:schemeClr val="dk1"/>
              </a:buClr>
              <a:buSzPts val="2600"/>
              <a:buFont typeface="Arial"/>
              <a:buChar char="–"/>
            </a:pPr>
            <a:r>
              <a:rPr b="1" i="0" lang="en-US" sz="2600" u="none">
                <a:solidFill>
                  <a:schemeClr val="dk1"/>
                </a:solidFill>
              </a:rPr>
              <a:t>Answer:</a:t>
            </a:r>
            <a:r>
              <a:rPr b="0" i="0" lang="en-US" sz="2600" u="none">
                <a:solidFill>
                  <a:schemeClr val="dk1"/>
                </a:solidFill>
                <a:latin typeface="Calibri"/>
                <a:ea typeface="Calibri"/>
                <a:cs typeface="Calibri"/>
                <a:sym typeface="Calibri"/>
              </a:rPr>
              <a:t> Docs 1 and 2</a:t>
            </a:r>
            <a:endParaRPr sz="2200"/>
          </a:p>
          <a:p>
            <a:pPr indent="-139700" lvl="0" marL="342900" marR="0" rtl="0" algn="l">
              <a:lnSpc>
                <a:spcPct val="100000"/>
              </a:lnSpc>
              <a:spcBef>
                <a:spcPts val="640"/>
              </a:spcBef>
              <a:spcAft>
                <a:spcPts val="0"/>
              </a:spcAft>
              <a:buClr>
                <a:schemeClr val="dk1"/>
              </a:buClr>
              <a:buSzPts val="3200"/>
              <a:buFont typeface="Arial"/>
              <a:buNone/>
            </a:pPr>
            <a:r>
              <a:t/>
            </a:r>
            <a:endParaRPr b="0" i="0" sz="2600" u="none">
              <a:solidFill>
                <a:schemeClr val="dk1"/>
              </a:solidFill>
              <a:latin typeface="Calibri"/>
              <a:ea typeface="Calibri"/>
              <a:cs typeface="Calibri"/>
              <a:sym typeface="Calibri"/>
            </a:endParaRPr>
          </a:p>
          <a:p>
            <a:pPr indent="-304800" lvl="0" marL="342900" marR="0" rtl="0" algn="l">
              <a:lnSpc>
                <a:spcPct val="10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What if we want the phrase </a:t>
            </a:r>
            <a:br>
              <a:rPr b="0" i="0" lang="en-US" sz="2600" u="none">
                <a:solidFill>
                  <a:schemeClr val="dk1"/>
                </a:solidFill>
                <a:latin typeface="Calibri"/>
                <a:ea typeface="Calibri"/>
                <a:cs typeface="Calibri"/>
                <a:sym typeface="Calibri"/>
              </a:rPr>
            </a:br>
            <a:r>
              <a:rPr b="0" i="0" lang="en-US" sz="2600" u="none">
                <a:solidFill>
                  <a:srgbClr val="9900FF"/>
                </a:solidFill>
                <a:latin typeface="Calibri"/>
                <a:ea typeface="Calibri"/>
                <a:cs typeface="Calibri"/>
                <a:sym typeface="Calibri"/>
              </a:rPr>
              <a:t>"</a:t>
            </a:r>
            <a:r>
              <a:rPr b="0" i="1" lang="en-US" sz="2600" u="none">
                <a:solidFill>
                  <a:srgbClr val="9900FF"/>
                </a:solidFill>
                <a:latin typeface="Calibri"/>
                <a:ea typeface="Calibri"/>
                <a:cs typeface="Calibri"/>
                <a:sym typeface="Calibri"/>
              </a:rPr>
              <a:t>what is it</a:t>
            </a:r>
            <a:r>
              <a:rPr b="0" i="0" lang="en-US" sz="2600" u="none">
                <a:solidFill>
                  <a:srgbClr val="9900FF"/>
                </a:solidFill>
                <a:latin typeface="Calibri"/>
                <a:ea typeface="Calibri"/>
                <a:cs typeface="Calibri"/>
                <a:sym typeface="Calibri"/>
              </a:rPr>
              <a:t>"</a:t>
            </a:r>
            <a:r>
              <a:rPr b="0" i="0" lang="en-US" sz="2600" u="none">
                <a:solidFill>
                  <a:schemeClr val="dk1"/>
                </a:solidFill>
                <a:latin typeface="Calibri"/>
                <a:ea typeface="Calibri"/>
                <a:cs typeface="Calibri"/>
                <a:sym typeface="Calibri"/>
              </a:rPr>
              <a:t>?</a:t>
            </a:r>
            <a:endParaRPr sz="2600"/>
          </a:p>
          <a:p>
            <a:pPr indent="-139700" lvl="0" marL="342900" marR="0" rtl="0" algn="l">
              <a:spcBef>
                <a:spcPts val="640"/>
              </a:spcBef>
              <a:spcAft>
                <a:spcPts val="0"/>
              </a:spcAft>
              <a:buClr>
                <a:schemeClr val="dk1"/>
              </a:buClr>
              <a:buSzPts val="3200"/>
              <a:buFont typeface="Arial"/>
              <a:buNone/>
            </a:pPr>
            <a:r>
              <a:t/>
            </a:r>
            <a:endParaRPr b="0" i="0" sz="2600" u="none">
              <a:solidFill>
                <a:schemeClr val="dk1"/>
              </a:solidFill>
              <a:latin typeface="Calibri"/>
              <a:ea typeface="Calibri"/>
              <a:cs typeface="Calibri"/>
              <a:sym typeface="Calibri"/>
            </a:endParaRPr>
          </a:p>
        </p:txBody>
      </p:sp>
      <p:grpSp>
        <p:nvGrpSpPr>
          <p:cNvPr id="303" name="Google Shape;303;p38"/>
          <p:cNvGrpSpPr/>
          <p:nvPr/>
        </p:nvGrpSpPr>
        <p:grpSpPr>
          <a:xfrm>
            <a:off x="6256075" y="1951204"/>
            <a:ext cx="2467750" cy="2206900"/>
            <a:chOff x="0" y="0"/>
            <a:chExt cx="2147483647" cy="2147483647"/>
          </a:xfrm>
        </p:grpSpPr>
        <p:sp>
          <p:nvSpPr>
            <p:cNvPr id="304" name="Google Shape;304;p38"/>
            <p:cNvSpPr txBox="1"/>
            <p:nvPr/>
          </p:nvSpPr>
          <p:spPr>
            <a:xfrm>
              <a:off x="0" y="0"/>
              <a:ext cx="1010585686" cy="214748361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what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was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banana</a:t>
              </a:r>
              <a:endParaRPr/>
            </a:p>
          </p:txBody>
        </p:sp>
        <p:sp>
          <p:nvSpPr>
            <p:cNvPr id="305" name="Google Shape;305;p38"/>
            <p:cNvSpPr txBox="1"/>
            <p:nvPr/>
          </p:nvSpPr>
          <p:spPr>
            <a:xfrm>
              <a:off x="1136897960" y="35"/>
              <a:ext cx="1010585686" cy="21474836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1, 2, 3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1, 2, 3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1, 2</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a:t>
              </a:r>
              <a:endParaRPr/>
            </a:p>
          </p:txBody>
        </p:sp>
      </p:grpSp>
      <p:sp>
        <p:nvSpPr>
          <p:cNvPr id="306" name="Google Shape;306;p3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Phrase Search</a:t>
            </a:r>
            <a:endParaRPr/>
          </a:p>
        </p:txBody>
      </p:sp>
      <p:sp>
        <p:nvSpPr>
          <p:cNvPr id="312" name="Google Shape;312;p39"/>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Phrase search requires </a:t>
            </a:r>
            <a:r>
              <a:rPr b="0" i="1" lang="en-US" sz="3200" u="none">
                <a:solidFill>
                  <a:schemeClr val="dk1"/>
                </a:solidFill>
                <a:latin typeface="Calibri"/>
                <a:ea typeface="Calibri"/>
                <a:cs typeface="Calibri"/>
                <a:sym typeface="Calibri"/>
              </a:rPr>
              <a:t>position</a:t>
            </a:r>
            <a:r>
              <a:rPr b="0" i="0" lang="en-US" sz="3200" u="none">
                <a:solidFill>
                  <a:schemeClr val="dk1"/>
                </a:solidFill>
                <a:latin typeface="Calibri"/>
                <a:ea typeface="Calibri"/>
                <a:cs typeface="Calibri"/>
                <a:sym typeface="Calibri"/>
              </a:rPr>
              <a:t> of words to be added to inverted index</a:t>
            </a:r>
            <a:br>
              <a:rPr b="0" i="0" lang="en-US" sz="3200" u="none">
                <a:solidFill>
                  <a:schemeClr val="dk1"/>
                </a:solidFill>
                <a:latin typeface="Calibri"/>
                <a:ea typeface="Calibri"/>
                <a:cs typeface="Calibri"/>
                <a:sym typeface="Calibri"/>
              </a:rPr>
            </a:br>
            <a:endParaRPr/>
          </a:p>
          <a:p>
            <a:pPr indent="-285750" lvl="1" marL="742950" marR="0" rtl="0" algn="l">
              <a:lnSpc>
                <a:spcPct val="90000"/>
              </a:lnSpc>
              <a:spcBef>
                <a:spcPts val="56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Doc 1: It is what it was.</a:t>
            </a:r>
            <a:endParaRPr/>
          </a:p>
          <a:p>
            <a:pPr indent="-285750" lvl="1" marL="742950" marR="0" rtl="0" algn="l">
              <a:lnSpc>
                <a:spcPct val="90000"/>
              </a:lnSpc>
              <a:spcBef>
                <a:spcPts val="56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Doc 2: What is it?</a:t>
            </a:r>
            <a:endParaRPr/>
          </a:p>
          <a:p>
            <a:pPr indent="-285750" lvl="1" marL="742950" marR="0" rtl="0" algn="l">
              <a:lnSpc>
                <a:spcPct val="90000"/>
              </a:lnSpc>
              <a:spcBef>
                <a:spcPts val="56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Doc 3: It is a banana.</a:t>
            </a:r>
            <a:endParaRPr/>
          </a:p>
          <a:p>
            <a:pPr indent="-342900" lvl="0" marL="342900" marR="0" rtl="0" algn="l">
              <a:lnSpc>
                <a:spcPct val="90000"/>
              </a:lnSpc>
              <a:spcBef>
                <a:spcPts val="640"/>
              </a:spcBef>
              <a:spcAft>
                <a:spcPts val="0"/>
              </a:spcAft>
              <a:buClr>
                <a:schemeClr val="dk1"/>
              </a:buClr>
              <a:buSzPts val="3200"/>
              <a:buFont typeface="Arial"/>
              <a:buNone/>
            </a:pPr>
            <a:br>
              <a:rPr b="0" i="0" lang="en-US" sz="3200" u="none">
                <a:solidFill>
                  <a:schemeClr val="dk1"/>
                </a:solidFill>
                <a:latin typeface="Calibri"/>
                <a:ea typeface="Calibri"/>
                <a:cs typeface="Calibri"/>
                <a:sym typeface="Calibri"/>
              </a:rPr>
            </a:br>
            <a:br>
              <a:rPr b="0" i="0" lang="en-US" sz="3200" u="none">
                <a:solidFill>
                  <a:schemeClr val="dk1"/>
                </a:solidFill>
                <a:latin typeface="Calibri"/>
                <a:ea typeface="Calibri"/>
                <a:cs typeface="Calibri"/>
                <a:sym typeface="Calibri"/>
              </a:rPr>
            </a:br>
            <a:endParaRPr/>
          </a:p>
        </p:txBody>
      </p:sp>
      <p:grpSp>
        <p:nvGrpSpPr>
          <p:cNvPr id="313" name="Google Shape;313;p39"/>
          <p:cNvGrpSpPr/>
          <p:nvPr/>
        </p:nvGrpSpPr>
        <p:grpSpPr>
          <a:xfrm>
            <a:off x="4717777" y="2307811"/>
            <a:ext cx="4280147" cy="1449667"/>
            <a:chOff x="0" y="0"/>
            <a:chExt cx="2147483647" cy="2147483647"/>
          </a:xfrm>
        </p:grpSpPr>
        <p:sp>
          <p:nvSpPr>
            <p:cNvPr id="314" name="Google Shape;314;p39"/>
            <p:cNvSpPr txBox="1"/>
            <p:nvPr/>
          </p:nvSpPr>
          <p:spPr>
            <a:xfrm>
              <a:off x="0" y="9552"/>
              <a:ext cx="605612301" cy="2147468003"/>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what</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was</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banana</a:t>
              </a:r>
              <a:endParaRPr/>
            </a:p>
          </p:txBody>
        </p:sp>
        <p:sp>
          <p:nvSpPr>
            <p:cNvPr id="315" name="Google Shape;315;p39"/>
            <p:cNvSpPr txBox="1"/>
            <p:nvPr/>
          </p:nvSpPr>
          <p:spPr>
            <a:xfrm>
              <a:off x="645990267" y="0"/>
              <a:ext cx="1501493379"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(1,1) (1,4) (2,3) (3,1)</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(1,2) (2,2) (3,2)</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(1,3) (2,1)</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(1,5)</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(3,3)</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(3,4)</a:t>
              </a:r>
              <a:endParaRPr/>
            </a:p>
          </p:txBody>
        </p:sp>
      </p:grpSp>
      <p:sp>
        <p:nvSpPr>
          <p:cNvPr id="316" name="Google Shape;316;p3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Phrase Search</a:t>
            </a:r>
            <a:endParaRPr/>
          </a:p>
        </p:txBody>
      </p:sp>
      <p:sp>
        <p:nvSpPr>
          <p:cNvPr id="322" name="Google Shape;322;p40"/>
          <p:cNvSpPr txBox="1"/>
          <p:nvPr>
            <p:ph idx="4294967295" type="body"/>
          </p:nvPr>
        </p:nvSpPr>
        <p:spPr>
          <a:xfrm>
            <a:off x="457200" y="1200150"/>
            <a:ext cx="8568300" cy="3557700"/>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Search for </a:t>
            </a:r>
            <a:r>
              <a:rPr b="0" i="0" lang="en-US" sz="2400" u="none">
                <a:solidFill>
                  <a:srgbClr val="0000FF"/>
                </a:solidFill>
                <a:latin typeface="Calibri"/>
                <a:ea typeface="Calibri"/>
                <a:cs typeface="Calibri"/>
                <a:sym typeface="Calibri"/>
              </a:rPr>
              <a:t>"</a:t>
            </a:r>
            <a:r>
              <a:rPr b="0" i="1" lang="en-US" sz="2400" u="none">
                <a:solidFill>
                  <a:srgbClr val="0000FF"/>
                </a:solidFill>
                <a:latin typeface="Calibri"/>
                <a:ea typeface="Calibri"/>
                <a:cs typeface="Calibri"/>
                <a:sym typeface="Calibri"/>
              </a:rPr>
              <a:t>what is it</a:t>
            </a:r>
            <a:r>
              <a:rPr b="0" i="0" lang="en-US" sz="2400" u="none">
                <a:solidFill>
                  <a:srgbClr val="0000FF"/>
                </a:solidFill>
                <a:latin typeface="Calibri"/>
                <a:ea typeface="Calibri"/>
                <a:cs typeface="Calibri"/>
                <a:sym typeface="Calibri"/>
              </a:rPr>
              <a:t>"</a:t>
            </a:r>
            <a:endParaRPr sz="2400">
              <a:solidFill>
                <a:srgbClr val="0000FF"/>
              </a:solidFill>
            </a:endParaRPr>
          </a:p>
          <a:p>
            <a:pPr indent="-292100" lvl="0" marL="342900" marR="0" rtl="0" algn="l">
              <a:lnSpc>
                <a:spcPct val="100000"/>
              </a:lnSpc>
              <a:spcBef>
                <a:spcPts val="64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All items must be in same doc with position in increasing order</a:t>
            </a:r>
            <a:endParaRPr sz="2400"/>
          </a:p>
          <a:p>
            <a:pPr indent="-292100" lvl="0" marL="342900" marR="0" rtl="0" algn="l">
              <a:lnSpc>
                <a:spcPct val="100000"/>
              </a:lnSpc>
              <a:spcBef>
                <a:spcPts val="640"/>
              </a:spcBef>
              <a:spcAft>
                <a:spcPts val="0"/>
              </a:spcAft>
              <a:buClr>
                <a:schemeClr val="dk1"/>
              </a:buClr>
              <a:buSzPts val="2400"/>
              <a:buFont typeface="Arial"/>
              <a:buChar char="•"/>
            </a:pPr>
            <a:r>
              <a:rPr b="0" i="0" lang="en-US" sz="2400" u="none">
                <a:solidFill>
                  <a:srgbClr val="0000FF"/>
                </a:solidFill>
                <a:latin typeface="Calibri"/>
                <a:ea typeface="Calibri"/>
                <a:cs typeface="Calibri"/>
                <a:sym typeface="Calibri"/>
              </a:rPr>
              <a:t>what</a:t>
            </a:r>
            <a:r>
              <a:rPr b="0" i="0" lang="en-US" sz="2400" u="none">
                <a:solidFill>
                  <a:schemeClr val="dk1"/>
                </a:solidFill>
                <a:latin typeface="Calibri"/>
                <a:ea typeface="Calibri"/>
                <a:cs typeface="Calibri"/>
                <a:sym typeface="Calibri"/>
              </a:rPr>
              <a:t>: (1,3) (2,1)        </a:t>
            </a:r>
            <a:r>
              <a:rPr b="0" i="0" lang="en-US" sz="2400" u="none">
                <a:solidFill>
                  <a:srgbClr val="0000FF"/>
                </a:solidFill>
                <a:latin typeface="Calibri"/>
                <a:ea typeface="Calibri"/>
                <a:cs typeface="Calibri"/>
                <a:sym typeface="Calibri"/>
              </a:rPr>
              <a:t>is</a:t>
            </a:r>
            <a:r>
              <a:rPr b="0" i="0" lang="en-US" sz="2400" u="none">
                <a:solidFill>
                  <a:schemeClr val="dk1"/>
                </a:solidFill>
                <a:latin typeface="Calibri"/>
                <a:ea typeface="Calibri"/>
                <a:cs typeface="Calibri"/>
                <a:sym typeface="Calibri"/>
              </a:rPr>
              <a:t>: (1,2) (2,2) (3,2)   </a:t>
            </a:r>
            <a:r>
              <a:rPr lang="en-US" sz="2400"/>
              <a:t>    </a:t>
            </a:r>
            <a:r>
              <a:rPr b="0" i="0" lang="en-US" sz="2400" u="none">
                <a:solidFill>
                  <a:srgbClr val="0000FF"/>
                </a:solidFill>
                <a:latin typeface="Calibri"/>
                <a:ea typeface="Calibri"/>
                <a:cs typeface="Calibri"/>
                <a:sym typeface="Calibri"/>
              </a:rPr>
              <a:t>it</a:t>
            </a:r>
            <a:r>
              <a:rPr b="0" i="0" lang="en-US" sz="2400" u="none">
                <a:solidFill>
                  <a:schemeClr val="dk1"/>
                </a:solidFill>
                <a:latin typeface="Calibri"/>
                <a:ea typeface="Calibri"/>
                <a:cs typeface="Calibri"/>
                <a:sym typeface="Calibri"/>
              </a:rPr>
              <a:t>: (1,1) (1,4) (2,3) (3,1)</a:t>
            </a:r>
            <a:endParaRPr b="0" i="0" sz="2400" u="none">
              <a:solidFill>
                <a:schemeClr val="dk1"/>
              </a:solidFill>
              <a:latin typeface="Calibri"/>
              <a:ea typeface="Calibri"/>
              <a:cs typeface="Calibri"/>
              <a:sym typeface="Calibri"/>
            </a:endParaRPr>
          </a:p>
          <a:p>
            <a:pPr indent="0" lvl="0" marL="342900" rtl="0" algn="l">
              <a:spcBef>
                <a:spcPts val="0"/>
              </a:spcBef>
              <a:spcAft>
                <a:spcPts val="0"/>
              </a:spcAft>
              <a:buNone/>
            </a:pPr>
            <a:r>
              <a:t/>
            </a:r>
            <a:endParaRPr b="1" sz="2400"/>
          </a:p>
          <a:p>
            <a:pPr indent="-292100" lvl="0" marL="342900" rtl="0" algn="l">
              <a:spcBef>
                <a:spcPts val="0"/>
              </a:spcBef>
              <a:spcAft>
                <a:spcPts val="0"/>
              </a:spcAft>
              <a:buClr>
                <a:schemeClr val="dk1"/>
              </a:buClr>
              <a:buSzPts val="2400"/>
              <a:buFont typeface="Arial"/>
              <a:buChar char="•"/>
            </a:pPr>
            <a:r>
              <a:rPr b="1" lang="en-US" sz="2400"/>
              <a:t>Answer:</a:t>
            </a:r>
            <a:r>
              <a:rPr lang="en-US" sz="2400"/>
              <a:t> Document 2</a:t>
            </a:r>
            <a:endParaRPr sz="600">
              <a:latin typeface="Arial"/>
              <a:ea typeface="Arial"/>
              <a:cs typeface="Arial"/>
              <a:sym typeface="Arial"/>
            </a:endParaRPr>
          </a:p>
          <a:p>
            <a:pPr indent="-292100" lvl="0" marL="342900" rtl="0" algn="l">
              <a:spcBef>
                <a:spcPts val="640"/>
              </a:spcBef>
              <a:spcAft>
                <a:spcPts val="0"/>
              </a:spcAft>
              <a:buClr>
                <a:schemeClr val="dk1"/>
              </a:buClr>
              <a:buSzPts val="2400"/>
              <a:buFont typeface="Arial"/>
              <a:buChar char="•"/>
            </a:pPr>
            <a:r>
              <a:rPr lang="en-US" sz="2400"/>
              <a:t>Position can be used to give higher scores to terms that are closer</a:t>
            </a:r>
            <a:endParaRPr sz="600">
              <a:latin typeface="Arial"/>
              <a:ea typeface="Arial"/>
              <a:cs typeface="Arial"/>
              <a:sym typeface="Arial"/>
            </a:endParaRPr>
          </a:p>
          <a:p>
            <a:pPr indent="-247650" lvl="1" marL="742950" rtl="0" algn="l">
              <a:spcBef>
                <a:spcPts val="600"/>
              </a:spcBef>
              <a:spcAft>
                <a:spcPts val="0"/>
              </a:spcAft>
              <a:buSzPts val="2200"/>
              <a:buChar char="–"/>
            </a:pPr>
            <a:r>
              <a:rPr lang="en-US" sz="2200"/>
              <a:t>"</a:t>
            </a:r>
            <a:r>
              <a:rPr lang="en-US" sz="2200">
                <a:solidFill>
                  <a:srgbClr val="9900FF"/>
                </a:solidFill>
              </a:rPr>
              <a:t>red cars</a:t>
            </a:r>
            <a:r>
              <a:rPr lang="en-US" sz="2200"/>
              <a:t>" scores higher than "</a:t>
            </a:r>
            <a:r>
              <a:rPr lang="en-US" sz="2200">
                <a:solidFill>
                  <a:srgbClr val="9900FF"/>
                </a:solidFill>
              </a:rPr>
              <a:t>red</a:t>
            </a:r>
            <a:r>
              <a:rPr lang="en-US" sz="2200"/>
              <a:t> bright </a:t>
            </a:r>
            <a:r>
              <a:rPr lang="en-US" sz="2200">
                <a:solidFill>
                  <a:srgbClr val="9900FF"/>
                </a:solidFill>
              </a:rPr>
              <a:t>cars</a:t>
            </a:r>
            <a:r>
              <a:rPr lang="en-US" sz="2200"/>
              <a:t>"</a:t>
            </a:r>
            <a:endParaRPr sz="2400"/>
          </a:p>
        </p:txBody>
      </p:sp>
      <p:sp>
        <p:nvSpPr>
          <p:cNvPr id="323" name="Google Shape;323;p40"/>
          <p:cNvSpPr/>
          <p:nvPr/>
        </p:nvSpPr>
        <p:spPr>
          <a:xfrm>
            <a:off x="2264825" y="2108425"/>
            <a:ext cx="631500" cy="4476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24" name="Google Shape;324;p4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25" name="Google Shape;325;p40"/>
          <p:cNvSpPr/>
          <p:nvPr/>
        </p:nvSpPr>
        <p:spPr>
          <a:xfrm>
            <a:off x="4359900" y="2108425"/>
            <a:ext cx="631500" cy="4476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26" name="Google Shape;326;p40"/>
          <p:cNvSpPr/>
          <p:nvPr/>
        </p:nvSpPr>
        <p:spPr>
          <a:xfrm>
            <a:off x="7643675" y="2108425"/>
            <a:ext cx="631500" cy="4476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 About </a:t>
            </a:r>
            <a:r>
              <a:rPr b="0" i="1" lang="en-US" sz="4400" u="none" cap="none" strike="noStrike">
                <a:solidFill>
                  <a:srgbClr val="000000"/>
                </a:solidFill>
                <a:latin typeface="Calibri"/>
                <a:ea typeface="Calibri"/>
                <a:cs typeface="Calibri"/>
                <a:sym typeface="Calibri"/>
              </a:rPr>
              <a:t>Large</a:t>
            </a:r>
            <a:r>
              <a:rPr b="0" i="0" lang="en-US" sz="4400" u="none" cap="none" strike="noStrike">
                <a:solidFill>
                  <a:schemeClr val="dk1"/>
                </a:solidFill>
                <a:latin typeface="Calibri"/>
                <a:ea typeface="Calibri"/>
                <a:cs typeface="Calibri"/>
                <a:sym typeface="Calibri"/>
              </a:rPr>
              <a:t> Indexes?</a:t>
            </a:r>
            <a:endParaRPr/>
          </a:p>
        </p:txBody>
      </p:sp>
      <p:sp>
        <p:nvSpPr>
          <p:cNvPr id="332" name="Google Shape;332;p41"/>
          <p:cNvSpPr txBox="1"/>
          <p:nvPr>
            <p:ph idx="4294967295" type="body"/>
          </p:nvPr>
        </p:nvSpPr>
        <p:spPr>
          <a:xfrm>
            <a:off x="457200" y="1096725"/>
            <a:ext cx="8229600" cy="37731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When indexing the entire Web, the inverted index will be too large for a single computer</a:t>
            </a:r>
            <a:endParaRPr sz="2900"/>
          </a:p>
          <a:p>
            <a:pPr indent="0" lvl="0" marL="342900" marR="0" rtl="0" algn="l">
              <a:lnSpc>
                <a:spcPct val="100000"/>
              </a:lnSpc>
              <a:spcBef>
                <a:spcPts val="640"/>
              </a:spcBef>
              <a:spcAft>
                <a:spcPts val="0"/>
              </a:spcAft>
              <a:buNone/>
            </a:pPr>
            <a:r>
              <a:t/>
            </a:r>
            <a:endParaRPr sz="7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Solution: Break up index onto separate machines/clusters</a:t>
            </a:r>
            <a:endParaRPr sz="2900"/>
          </a:p>
          <a:p>
            <a:pPr indent="0" lvl="0" marL="342900" marR="0" rtl="0" algn="l">
              <a:lnSpc>
                <a:spcPct val="100000"/>
              </a:lnSpc>
              <a:spcBef>
                <a:spcPts val="640"/>
              </a:spcBef>
              <a:spcAft>
                <a:spcPts val="0"/>
              </a:spcAft>
              <a:buNone/>
            </a:pPr>
            <a:r>
              <a:t/>
            </a:r>
            <a:endParaRPr sz="7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Two general methods:</a:t>
            </a:r>
            <a:endParaRPr sz="2900"/>
          </a:p>
          <a:p>
            <a:pPr indent="-266700" lvl="1" marL="742950" marR="0" rtl="0" algn="l">
              <a:lnSpc>
                <a:spcPct val="100000"/>
              </a:lnSpc>
              <a:spcBef>
                <a:spcPts val="560"/>
              </a:spcBef>
              <a:spcAft>
                <a:spcPts val="0"/>
              </a:spcAft>
              <a:buClr>
                <a:schemeClr val="dk1"/>
              </a:buClr>
              <a:buSzPts val="2500"/>
              <a:buFont typeface="Arial"/>
              <a:buChar char="–"/>
            </a:pPr>
            <a:r>
              <a:rPr b="0" i="0" lang="en-US" sz="2500" u="none" cap="none" strike="noStrike">
                <a:solidFill>
                  <a:schemeClr val="dk1"/>
                </a:solidFill>
                <a:latin typeface="Calibri"/>
                <a:ea typeface="Calibri"/>
                <a:cs typeface="Calibri"/>
                <a:sym typeface="Calibri"/>
              </a:rPr>
              <a:t>Document-based partitioning</a:t>
            </a:r>
            <a:endParaRPr sz="2500"/>
          </a:p>
          <a:p>
            <a:pPr indent="-266700" lvl="1" marL="742950" marR="0" rtl="0" algn="l">
              <a:lnSpc>
                <a:spcPct val="100000"/>
              </a:lnSpc>
              <a:spcBef>
                <a:spcPts val="560"/>
              </a:spcBef>
              <a:spcAft>
                <a:spcPts val="0"/>
              </a:spcAft>
              <a:buClr>
                <a:schemeClr val="dk1"/>
              </a:buClr>
              <a:buSzPts val="2500"/>
              <a:buFont typeface="Arial"/>
              <a:buChar char="–"/>
            </a:pPr>
            <a:r>
              <a:rPr b="0" i="0" lang="en-US" sz="2500" u="none" cap="none" strike="noStrike">
                <a:solidFill>
                  <a:schemeClr val="dk1"/>
                </a:solidFill>
                <a:latin typeface="Calibri"/>
                <a:ea typeface="Calibri"/>
                <a:cs typeface="Calibri"/>
                <a:sym typeface="Calibri"/>
              </a:rPr>
              <a:t>Term-based partitioning</a:t>
            </a:r>
            <a:endParaRPr sz="2500"/>
          </a:p>
          <a:p>
            <a:pPr indent="-165100" lvl="0" marL="342900" marR="0" rtl="0" algn="l">
              <a:spcBef>
                <a:spcPts val="560"/>
              </a:spcBef>
              <a:spcAft>
                <a:spcPts val="0"/>
              </a:spcAft>
              <a:buClr>
                <a:schemeClr val="dk1"/>
              </a:buClr>
              <a:buSzPts val="2800"/>
              <a:buFont typeface="Arial"/>
              <a:buNone/>
            </a:pPr>
            <a:r>
              <a:t/>
            </a:r>
            <a:endParaRPr b="0" i="0" sz="2500" u="none" cap="none" strike="noStrike">
              <a:solidFill>
                <a:schemeClr val="dk1"/>
              </a:solidFill>
              <a:latin typeface="Calibri"/>
              <a:ea typeface="Calibri"/>
              <a:cs typeface="Calibri"/>
              <a:sym typeface="Calibri"/>
            </a:endParaRPr>
          </a:p>
        </p:txBody>
      </p:sp>
      <p:sp>
        <p:nvSpPr>
          <p:cNvPr id="333" name="Google Shape;333;p4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Overview of Web Search</a:t>
            </a:r>
            <a:endParaRPr/>
          </a:p>
        </p:txBody>
      </p:sp>
      <p:sp>
        <p:nvSpPr>
          <p:cNvPr id="103" name="Google Shape;103;p15"/>
          <p:cNvSpPr txBox="1"/>
          <p:nvPr>
            <p:ph idx="1" type="body"/>
          </p:nvPr>
        </p:nvSpPr>
        <p:spPr>
          <a:xfrm>
            <a:off x="457200" y="1117200"/>
            <a:ext cx="8229600" cy="3783900"/>
          </a:xfrm>
          <a:prstGeom prst="rect">
            <a:avLst/>
          </a:prstGeom>
        </p:spPr>
        <p:txBody>
          <a:bodyPr anchorCtr="0" anchor="ctr" bIns="91425" lIns="91425" spcFirstLastPara="1" rIns="91425" wrap="square" tIns="91425">
            <a:noAutofit/>
          </a:bodyPr>
          <a:lstStyle/>
          <a:p>
            <a:pPr indent="-412750" lvl="0" marL="457200" rtl="0" algn="l">
              <a:spcBef>
                <a:spcPts val="640"/>
              </a:spcBef>
              <a:spcAft>
                <a:spcPts val="0"/>
              </a:spcAft>
              <a:buSzPts val="2900"/>
              <a:buChar char="•"/>
            </a:pPr>
            <a:r>
              <a:rPr lang="en-US" sz="2900"/>
              <a:t>Must collect the documents</a:t>
            </a:r>
            <a:endParaRPr sz="2900"/>
          </a:p>
          <a:p>
            <a:pPr indent="-387350" lvl="1" marL="914400" rtl="0" algn="l">
              <a:spcBef>
                <a:spcPts val="0"/>
              </a:spcBef>
              <a:spcAft>
                <a:spcPts val="0"/>
              </a:spcAft>
              <a:buSzPts val="2500"/>
              <a:buChar char="–"/>
            </a:pPr>
            <a:r>
              <a:rPr b="1" lang="en-US" sz="2500"/>
              <a:t>crawl</a:t>
            </a:r>
            <a:r>
              <a:rPr lang="en-US" sz="2500"/>
              <a:t> the web</a:t>
            </a:r>
            <a:endParaRPr sz="2500"/>
          </a:p>
          <a:p>
            <a:pPr indent="0" lvl="0" marL="457200" rtl="0" algn="l">
              <a:spcBef>
                <a:spcPts val="640"/>
              </a:spcBef>
              <a:spcAft>
                <a:spcPts val="0"/>
              </a:spcAft>
              <a:buNone/>
            </a:pPr>
            <a:r>
              <a:t/>
            </a:r>
            <a:endParaRPr sz="900"/>
          </a:p>
          <a:p>
            <a:pPr indent="-412750" lvl="0" marL="457200" rtl="0" algn="l">
              <a:spcBef>
                <a:spcPts val="640"/>
              </a:spcBef>
              <a:spcAft>
                <a:spcPts val="0"/>
              </a:spcAft>
              <a:buSzPts val="2900"/>
              <a:buChar char="•"/>
            </a:pPr>
            <a:r>
              <a:rPr lang="en-US" sz="2900"/>
              <a:t>Then </a:t>
            </a:r>
            <a:r>
              <a:rPr b="1" lang="en-US" sz="2900"/>
              <a:t>index</a:t>
            </a:r>
            <a:r>
              <a:rPr lang="en-US" sz="2900"/>
              <a:t> the documents</a:t>
            </a:r>
            <a:endParaRPr sz="2900"/>
          </a:p>
          <a:p>
            <a:pPr indent="-387350" lvl="1" marL="914400" rtl="0" algn="l">
              <a:spcBef>
                <a:spcPts val="0"/>
              </a:spcBef>
              <a:spcAft>
                <a:spcPts val="0"/>
              </a:spcAft>
              <a:buSzPts val="2500"/>
              <a:buChar char="–"/>
            </a:pPr>
            <a:r>
              <a:rPr lang="en-US" sz="2500"/>
              <a:t>what words are in each document?</a:t>
            </a:r>
            <a:endParaRPr sz="2500"/>
          </a:p>
          <a:p>
            <a:pPr indent="0" lvl="0" marL="457200" rtl="0" algn="l">
              <a:spcBef>
                <a:spcPts val="640"/>
              </a:spcBef>
              <a:spcAft>
                <a:spcPts val="0"/>
              </a:spcAft>
              <a:buNone/>
            </a:pPr>
            <a:r>
              <a:t/>
            </a:r>
            <a:endParaRPr sz="900"/>
          </a:p>
          <a:p>
            <a:pPr indent="-412750" lvl="0" marL="457200" rtl="0" algn="l">
              <a:spcBef>
                <a:spcPts val="640"/>
              </a:spcBef>
              <a:spcAft>
                <a:spcPts val="0"/>
              </a:spcAft>
              <a:buSzPts val="2900"/>
              <a:buChar char="•"/>
            </a:pPr>
            <a:r>
              <a:rPr lang="en-US" sz="2900"/>
              <a:t>Finally, return a ranked list of documents from a query</a:t>
            </a:r>
            <a:endParaRPr sz="2900"/>
          </a:p>
          <a:p>
            <a:pPr indent="-387350" lvl="1" marL="914400" rtl="0" algn="l">
              <a:spcBef>
                <a:spcPts val="0"/>
              </a:spcBef>
              <a:spcAft>
                <a:spcPts val="0"/>
              </a:spcAft>
              <a:buSzPts val="2500"/>
              <a:buChar char="–"/>
            </a:pPr>
            <a:r>
              <a:rPr b="1" lang="en-US" sz="2500"/>
              <a:t>ranking</a:t>
            </a:r>
            <a:r>
              <a:rPr lang="en-US" sz="2500"/>
              <a:t> is where the hard part comes in</a:t>
            </a:r>
            <a:endParaRPr sz="2500"/>
          </a:p>
        </p:txBody>
      </p:sp>
      <p:sp>
        <p:nvSpPr>
          <p:cNvPr id="104" name="Google Shape;104;p1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Google data center where a woman is working on some of the servers." id="338" name="Google Shape;338;p42" title="Google Data Center"/>
          <p:cNvPicPr preferRelativeResize="0"/>
          <p:nvPr/>
        </p:nvPicPr>
        <p:blipFill rotWithShape="1">
          <a:blip r:embed="rId3">
            <a:alphaModFix/>
          </a:blip>
          <a:srcRect b="0" l="0" r="0" t="0"/>
          <a:stretch/>
        </p:blipFill>
        <p:spPr>
          <a:xfrm>
            <a:off x="3175204" y="72619"/>
            <a:ext cx="4305148" cy="2318157"/>
          </a:xfrm>
          <a:prstGeom prst="rect">
            <a:avLst/>
          </a:prstGeom>
          <a:noFill/>
          <a:ln>
            <a:noFill/>
          </a:ln>
        </p:spPr>
      </p:pic>
      <p:pic>
        <p:nvPicPr>
          <p:cNvPr descr="google data centre" id="339" name="Google Shape;339;p42"/>
          <p:cNvPicPr preferRelativeResize="0"/>
          <p:nvPr/>
        </p:nvPicPr>
        <p:blipFill rotWithShape="1">
          <a:blip r:embed="rId4">
            <a:alphaModFix/>
          </a:blip>
          <a:srcRect b="0" l="0" r="0" t="0"/>
          <a:stretch/>
        </p:blipFill>
        <p:spPr>
          <a:xfrm>
            <a:off x="3092210" y="2466900"/>
            <a:ext cx="4429638" cy="2386178"/>
          </a:xfrm>
          <a:prstGeom prst="rect">
            <a:avLst/>
          </a:prstGeom>
          <a:noFill/>
          <a:ln>
            <a:noFill/>
          </a:ln>
        </p:spPr>
      </p:pic>
      <p:sp>
        <p:nvSpPr>
          <p:cNvPr id="340" name="Google Shape;340;p42"/>
          <p:cNvSpPr txBox="1"/>
          <p:nvPr/>
        </p:nvSpPr>
        <p:spPr>
          <a:xfrm>
            <a:off x="44275" y="4420225"/>
            <a:ext cx="2991300" cy="432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Calibri"/>
              <a:buNone/>
            </a:pPr>
            <a:r>
              <a:rPr lang="en-US" sz="1100">
                <a:latin typeface="Calibri"/>
                <a:ea typeface="Calibri"/>
                <a:cs typeface="Calibri"/>
                <a:sym typeface="Calibri"/>
              </a:rPr>
              <a:t>Image source: </a:t>
            </a:r>
            <a:r>
              <a:rPr lang="en-US" sz="1100" u="sng">
                <a:solidFill>
                  <a:schemeClr val="hlink"/>
                </a:solidFill>
                <a:latin typeface="Calibri"/>
                <a:ea typeface="Calibri"/>
                <a:cs typeface="Calibri"/>
                <a:sym typeface="Calibri"/>
                <a:hlinkClick r:id="rId5"/>
              </a:rPr>
              <a:t>10 of the coolest photos from inside Google's secret data centres</a:t>
            </a:r>
            <a:r>
              <a:rPr b="0" i="0" lang="en-US" sz="1100" u="none">
                <a:latin typeface="Calibri"/>
                <a:ea typeface="Calibri"/>
                <a:cs typeface="Calibri"/>
                <a:sym typeface="Calibri"/>
              </a:rPr>
              <a:t> </a:t>
            </a:r>
            <a:endParaRPr/>
          </a:p>
        </p:txBody>
      </p:sp>
      <p:sp>
        <p:nvSpPr>
          <p:cNvPr id="341" name="Google Shape;341;p42"/>
          <p:cNvSpPr txBox="1"/>
          <p:nvPr/>
        </p:nvSpPr>
        <p:spPr>
          <a:xfrm>
            <a:off x="304800" y="1028700"/>
            <a:ext cx="1981200" cy="1305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1" i="0" lang="en-US" sz="3600" u="none">
                <a:solidFill>
                  <a:schemeClr val="dk1"/>
                </a:solidFill>
                <a:latin typeface="Calibri"/>
                <a:ea typeface="Calibri"/>
                <a:cs typeface="Calibri"/>
                <a:sym typeface="Calibri"/>
              </a:rPr>
              <a:t>Google's Data Centers</a:t>
            </a:r>
            <a:endParaRPr>
              <a:latin typeface="Calibri"/>
              <a:ea typeface="Calibri"/>
              <a:cs typeface="Calibri"/>
              <a:sym typeface="Calibri"/>
            </a:endParaRPr>
          </a:p>
        </p:txBody>
      </p:sp>
      <p:sp>
        <p:nvSpPr>
          <p:cNvPr id="342" name="Google Shape;342;p4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nvSpPr>
        <p:spPr>
          <a:xfrm>
            <a:off x="5573712" y="1148953"/>
            <a:ext cx="2971800" cy="6549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48" name="Google Shape;348;p43"/>
          <p:cNvSpPr txBox="1"/>
          <p:nvPr/>
        </p:nvSpPr>
        <p:spPr>
          <a:xfrm>
            <a:off x="5562600" y="3118240"/>
            <a:ext cx="2971800" cy="4524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49" name="Google Shape;349;p4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i="0" lang="en-US" sz="4400" cap="none" strike="noStrike"/>
              <a:t>Partitioning Schemes</a:t>
            </a:r>
            <a:endParaRPr/>
          </a:p>
        </p:txBody>
      </p:sp>
      <p:grpSp>
        <p:nvGrpSpPr>
          <p:cNvPr id="350" name="Google Shape;350;p43"/>
          <p:cNvGrpSpPr/>
          <p:nvPr/>
        </p:nvGrpSpPr>
        <p:grpSpPr>
          <a:xfrm>
            <a:off x="625366" y="1491609"/>
            <a:ext cx="2879027" cy="854581"/>
            <a:chOff x="0" y="0"/>
            <a:chExt cx="2147483647" cy="2147483647"/>
          </a:xfrm>
        </p:grpSpPr>
        <p:sp>
          <p:nvSpPr>
            <p:cNvPr id="351" name="Google Shape;351;p43"/>
            <p:cNvSpPr txBox="1"/>
            <p:nvPr/>
          </p:nvSpPr>
          <p:spPr>
            <a:xfrm>
              <a:off x="0" y="0"/>
              <a:ext cx="1010647698" cy="214748364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apple</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banana</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t>
              </a:r>
              <a:endParaRPr/>
            </a:p>
          </p:txBody>
        </p:sp>
        <p:sp>
          <p:nvSpPr>
            <p:cNvPr id="352" name="Google Shape;352;p43"/>
            <p:cNvSpPr txBox="1"/>
            <p:nvPr/>
          </p:nvSpPr>
          <p:spPr>
            <a:xfrm>
              <a:off x="1136835948" y="0"/>
              <a:ext cx="1010647698"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1, 3, 5,10</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2, 3, 5</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grpSp>
      <p:cxnSp>
        <p:nvCxnSpPr>
          <p:cNvPr id="353" name="Google Shape;353;p43"/>
          <p:cNvCxnSpPr/>
          <p:nvPr/>
        </p:nvCxnSpPr>
        <p:spPr>
          <a:xfrm flipH="1" rot="10800000">
            <a:off x="4114800" y="1575224"/>
            <a:ext cx="1066800" cy="301200"/>
          </a:xfrm>
          <a:prstGeom prst="straightConnector1">
            <a:avLst/>
          </a:prstGeom>
          <a:noFill/>
          <a:ln cap="flat" cmpd="sng" w="12700">
            <a:solidFill>
              <a:srgbClr val="4A7EBB"/>
            </a:solidFill>
            <a:prstDash val="solid"/>
            <a:miter lim="800000"/>
            <a:headEnd len="sm" w="sm" type="none"/>
            <a:tailEnd len="med" w="med" type="stealth"/>
          </a:ln>
        </p:spPr>
      </p:cxnSp>
      <p:cxnSp>
        <p:nvCxnSpPr>
          <p:cNvPr id="354" name="Google Shape;354;p43"/>
          <p:cNvCxnSpPr/>
          <p:nvPr/>
        </p:nvCxnSpPr>
        <p:spPr>
          <a:xfrm>
            <a:off x="4114800" y="1897856"/>
            <a:ext cx="1066800" cy="248700"/>
          </a:xfrm>
          <a:prstGeom prst="straightConnector1">
            <a:avLst/>
          </a:prstGeom>
          <a:noFill/>
          <a:ln cap="flat" cmpd="sng" w="12700">
            <a:solidFill>
              <a:srgbClr val="4A7EBB"/>
            </a:solidFill>
            <a:prstDash val="solid"/>
            <a:miter lim="800000"/>
            <a:headEnd len="sm" w="sm" type="none"/>
            <a:tailEnd len="med" w="med" type="stealth"/>
          </a:ln>
        </p:spPr>
      </p:cxnSp>
      <p:grpSp>
        <p:nvGrpSpPr>
          <p:cNvPr id="355" name="Google Shape;355;p43"/>
          <p:cNvGrpSpPr/>
          <p:nvPr/>
        </p:nvGrpSpPr>
        <p:grpSpPr>
          <a:xfrm>
            <a:off x="5312167" y="1095829"/>
            <a:ext cx="2840427" cy="1379256"/>
            <a:chOff x="0" y="0"/>
            <a:chExt cx="2147483647" cy="2147483647"/>
          </a:xfrm>
        </p:grpSpPr>
        <p:sp>
          <p:nvSpPr>
            <p:cNvPr id="356" name="Google Shape;356;p43"/>
            <p:cNvSpPr txBox="1"/>
            <p:nvPr/>
          </p:nvSpPr>
          <p:spPr>
            <a:xfrm>
              <a:off x="0" y="0"/>
              <a:ext cx="1024381919" cy="214748364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apple</a:t>
              </a:r>
              <a:endParaRPr sz="1200"/>
            </a:p>
            <a:p>
              <a:pPr indent="0" lvl="0" marL="0" marR="0" rtl="0" algn="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banana</a:t>
              </a:r>
              <a:endParaRPr sz="1200"/>
            </a:p>
            <a:p>
              <a:pPr indent="0" lvl="0" marL="0" marR="0" rtl="0" algn="r">
                <a:lnSpc>
                  <a:spcPct val="100000"/>
                </a:lnSpc>
                <a:spcBef>
                  <a:spcPts val="0"/>
                </a:spcBef>
                <a:spcAft>
                  <a:spcPts val="0"/>
                </a:spcAft>
                <a:buClr>
                  <a:schemeClr val="dk1"/>
                </a:buClr>
                <a:buSzPts val="2400"/>
                <a:buFont typeface="Arial"/>
                <a:buNone/>
              </a:pPr>
              <a:r>
                <a:t/>
              </a:r>
              <a:endParaRPr b="0" i="0" sz="2200" u="non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apple</a:t>
              </a:r>
              <a:endParaRPr sz="1200"/>
            </a:p>
            <a:p>
              <a:pPr indent="0" lvl="0" marL="0" marR="0" rtl="0" algn="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banana</a:t>
              </a:r>
              <a:endParaRPr sz="1200"/>
            </a:p>
          </p:txBody>
        </p:sp>
        <p:sp>
          <p:nvSpPr>
            <p:cNvPr id="357" name="Google Shape;357;p43"/>
            <p:cNvSpPr txBox="1"/>
            <p:nvPr/>
          </p:nvSpPr>
          <p:spPr>
            <a:xfrm>
              <a:off x="1123101727" y="0"/>
              <a:ext cx="1024381919"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1, 10</a:t>
              </a:r>
              <a:endParaRPr sz="1200"/>
            </a:p>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2</a:t>
              </a:r>
              <a:endParaRPr sz="1200"/>
            </a:p>
            <a:p>
              <a:pPr indent="0" lvl="0" marL="0" marR="0" rtl="0" algn="l">
                <a:lnSpc>
                  <a:spcPct val="100000"/>
                </a:lnSpc>
                <a:spcBef>
                  <a:spcPts val="0"/>
                </a:spcBef>
                <a:spcAft>
                  <a:spcPts val="0"/>
                </a:spcAft>
                <a:buClr>
                  <a:schemeClr val="dk1"/>
                </a:buClr>
                <a:buSzPts val="24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3, 5</a:t>
              </a:r>
              <a:endParaRPr sz="1200"/>
            </a:p>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3, 5</a:t>
              </a:r>
              <a:endParaRPr sz="1200"/>
            </a:p>
          </p:txBody>
        </p:sp>
      </p:grpSp>
      <p:grpSp>
        <p:nvGrpSpPr>
          <p:cNvPr id="358" name="Google Shape;358;p43"/>
          <p:cNvGrpSpPr/>
          <p:nvPr/>
        </p:nvGrpSpPr>
        <p:grpSpPr>
          <a:xfrm>
            <a:off x="712678" y="3434710"/>
            <a:ext cx="2879027" cy="854581"/>
            <a:chOff x="0" y="0"/>
            <a:chExt cx="2147483647" cy="2147483647"/>
          </a:xfrm>
        </p:grpSpPr>
        <p:sp>
          <p:nvSpPr>
            <p:cNvPr id="359" name="Google Shape;359;p43"/>
            <p:cNvSpPr txBox="1"/>
            <p:nvPr/>
          </p:nvSpPr>
          <p:spPr>
            <a:xfrm>
              <a:off x="0" y="0"/>
              <a:ext cx="1010647698" cy="214748364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apple</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banana</a:t>
              </a:r>
              <a:endParaRPr/>
            </a:p>
            <a:p>
              <a:pPr indent="0" lvl="0" marL="0" marR="0" rtl="0" algn="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a:t>
              </a:r>
              <a:endParaRPr/>
            </a:p>
          </p:txBody>
        </p:sp>
        <p:sp>
          <p:nvSpPr>
            <p:cNvPr id="360" name="Google Shape;360;p43"/>
            <p:cNvSpPr txBox="1"/>
            <p:nvPr/>
          </p:nvSpPr>
          <p:spPr>
            <a:xfrm>
              <a:off x="1136835948" y="0"/>
              <a:ext cx="1010647698" cy="214748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1, 3, 5,10</a:t>
              </a:r>
              <a:endParaRPr/>
            </a:p>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2, 3, 5</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grpSp>
      <p:cxnSp>
        <p:nvCxnSpPr>
          <p:cNvPr id="361" name="Google Shape;361;p43"/>
          <p:cNvCxnSpPr/>
          <p:nvPr/>
        </p:nvCxnSpPr>
        <p:spPr>
          <a:xfrm flipH="1" rot="10800000">
            <a:off x="4143375" y="3514763"/>
            <a:ext cx="1066800" cy="300000"/>
          </a:xfrm>
          <a:prstGeom prst="straightConnector1">
            <a:avLst/>
          </a:prstGeom>
          <a:noFill/>
          <a:ln cap="flat" cmpd="sng" w="12700">
            <a:solidFill>
              <a:srgbClr val="4A7EBB"/>
            </a:solidFill>
            <a:prstDash val="solid"/>
            <a:miter lim="800000"/>
            <a:headEnd len="sm" w="sm" type="none"/>
            <a:tailEnd len="med" w="med" type="stealth"/>
          </a:ln>
        </p:spPr>
      </p:cxnSp>
      <p:cxnSp>
        <p:nvCxnSpPr>
          <p:cNvPr id="362" name="Google Shape;362;p43"/>
          <p:cNvCxnSpPr/>
          <p:nvPr/>
        </p:nvCxnSpPr>
        <p:spPr>
          <a:xfrm>
            <a:off x="4143375" y="3836194"/>
            <a:ext cx="1066800" cy="248700"/>
          </a:xfrm>
          <a:prstGeom prst="straightConnector1">
            <a:avLst/>
          </a:prstGeom>
          <a:noFill/>
          <a:ln cap="flat" cmpd="sng" w="12700">
            <a:solidFill>
              <a:srgbClr val="4A7EBB"/>
            </a:solidFill>
            <a:prstDash val="solid"/>
            <a:miter lim="800000"/>
            <a:headEnd len="sm" w="sm" type="none"/>
            <a:tailEnd len="med" w="med" type="stealth"/>
          </a:ln>
        </p:spPr>
      </p:cxnSp>
      <p:grpSp>
        <p:nvGrpSpPr>
          <p:cNvPr id="363" name="Google Shape;363;p43"/>
          <p:cNvGrpSpPr/>
          <p:nvPr/>
        </p:nvGrpSpPr>
        <p:grpSpPr>
          <a:xfrm>
            <a:off x="5326450" y="3094019"/>
            <a:ext cx="3135900" cy="1574853"/>
            <a:chOff x="0" y="0"/>
            <a:chExt cx="2147483646" cy="2147483647"/>
          </a:xfrm>
        </p:grpSpPr>
        <p:sp>
          <p:nvSpPr>
            <p:cNvPr id="364" name="Google Shape;364;p43"/>
            <p:cNvSpPr txBox="1"/>
            <p:nvPr/>
          </p:nvSpPr>
          <p:spPr>
            <a:xfrm>
              <a:off x="0" y="3619"/>
              <a:ext cx="927861006" cy="214748002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Calibri"/>
                <a:buNone/>
              </a:pPr>
              <a:r>
                <a:rPr i="0" lang="en-US" sz="2200" u="none">
                  <a:solidFill>
                    <a:schemeClr val="dk1"/>
                  </a:solidFill>
                  <a:latin typeface="Calibri"/>
                  <a:ea typeface="Calibri"/>
                  <a:cs typeface="Calibri"/>
                  <a:sym typeface="Calibri"/>
                </a:rPr>
                <a:t>apple</a:t>
              </a:r>
              <a:endParaRPr sz="2200">
                <a:latin typeface="Calibri"/>
                <a:ea typeface="Calibri"/>
                <a:cs typeface="Calibri"/>
                <a:sym typeface="Calibri"/>
              </a:endParaRPr>
            </a:p>
            <a:p>
              <a:pPr indent="0" lvl="0" marL="0" marR="0" rtl="0" algn="r">
                <a:lnSpc>
                  <a:spcPct val="100000"/>
                </a:lnSpc>
                <a:spcBef>
                  <a:spcPts val="0"/>
                </a:spcBef>
                <a:spcAft>
                  <a:spcPts val="0"/>
                </a:spcAft>
                <a:buClr>
                  <a:schemeClr val="dk1"/>
                </a:buClr>
                <a:buSzPts val="2400"/>
                <a:buFont typeface="Calibri"/>
                <a:buNone/>
              </a:pPr>
              <a:br>
                <a:rPr i="0" lang="en-US" sz="2200" u="none">
                  <a:solidFill>
                    <a:schemeClr val="dk1"/>
                  </a:solidFill>
                  <a:latin typeface="Calibri"/>
                  <a:ea typeface="Calibri"/>
                  <a:cs typeface="Calibri"/>
                  <a:sym typeface="Calibri"/>
                </a:rPr>
              </a:br>
              <a:endParaRPr sz="2200">
                <a:latin typeface="Calibri"/>
                <a:ea typeface="Calibri"/>
                <a:cs typeface="Calibri"/>
                <a:sym typeface="Calibri"/>
              </a:endParaRPr>
            </a:p>
            <a:p>
              <a:pPr indent="0" lvl="0" marL="0" marR="0" rtl="0" algn="r">
                <a:lnSpc>
                  <a:spcPct val="100000"/>
                </a:lnSpc>
                <a:spcBef>
                  <a:spcPts val="0"/>
                </a:spcBef>
                <a:spcAft>
                  <a:spcPts val="0"/>
                </a:spcAft>
                <a:buClr>
                  <a:schemeClr val="dk1"/>
                </a:buClr>
                <a:buSzPts val="2400"/>
                <a:buFont typeface="Calibri"/>
                <a:buNone/>
              </a:pPr>
              <a:r>
                <a:rPr i="0" lang="en-US" sz="2200" u="none">
                  <a:solidFill>
                    <a:schemeClr val="dk1"/>
                  </a:solidFill>
                  <a:latin typeface="Calibri"/>
                  <a:ea typeface="Calibri"/>
                  <a:cs typeface="Calibri"/>
                  <a:sym typeface="Calibri"/>
                </a:rPr>
                <a:t>banana</a:t>
              </a:r>
              <a:endParaRPr sz="2200">
                <a:latin typeface="Calibri"/>
                <a:ea typeface="Calibri"/>
                <a:cs typeface="Calibri"/>
                <a:sym typeface="Calibri"/>
              </a:endParaRPr>
            </a:p>
          </p:txBody>
        </p:sp>
        <p:sp>
          <p:nvSpPr>
            <p:cNvPr id="365" name="Google Shape;365;p43"/>
            <p:cNvSpPr txBox="1"/>
            <p:nvPr/>
          </p:nvSpPr>
          <p:spPr>
            <a:xfrm>
              <a:off x="1007503934" y="0"/>
              <a:ext cx="1139979712" cy="21474800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1, 3, 5, 10</a:t>
              </a:r>
              <a:endParaRPr sz="1200"/>
            </a:p>
            <a:p>
              <a:pPr indent="0" lvl="0" marL="0" marR="0" rtl="0" algn="l">
                <a:lnSpc>
                  <a:spcPct val="100000"/>
                </a:lnSpc>
                <a:spcBef>
                  <a:spcPts val="0"/>
                </a:spcBef>
                <a:spcAft>
                  <a:spcPts val="0"/>
                </a:spcAft>
                <a:buClr>
                  <a:schemeClr val="dk1"/>
                </a:buClr>
                <a:buSzPts val="24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2, 3, 5</a:t>
              </a:r>
              <a:endParaRPr sz="1200"/>
            </a:p>
          </p:txBody>
        </p:sp>
      </p:grpSp>
      <p:sp>
        <p:nvSpPr>
          <p:cNvPr id="366" name="Google Shape;366;p43"/>
          <p:cNvSpPr txBox="1"/>
          <p:nvPr/>
        </p:nvSpPr>
        <p:spPr>
          <a:xfrm>
            <a:off x="625375" y="1553766"/>
            <a:ext cx="3491100" cy="10536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67" name="Google Shape;367;p43"/>
          <p:cNvSpPr txBox="1"/>
          <p:nvPr/>
        </p:nvSpPr>
        <p:spPr>
          <a:xfrm>
            <a:off x="5573712" y="2127646"/>
            <a:ext cx="2971800" cy="6537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68" name="Google Shape;368;p43"/>
          <p:cNvSpPr txBox="1"/>
          <p:nvPr/>
        </p:nvSpPr>
        <p:spPr>
          <a:xfrm>
            <a:off x="5562600" y="4074694"/>
            <a:ext cx="2971800" cy="4524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69" name="Google Shape;369;p43"/>
          <p:cNvSpPr txBox="1"/>
          <p:nvPr/>
        </p:nvSpPr>
        <p:spPr>
          <a:xfrm>
            <a:off x="588863" y="3514716"/>
            <a:ext cx="3491100" cy="1053600"/>
          </a:xfrm>
          <a:prstGeom prst="rect">
            <a:avLst/>
          </a:prstGeom>
          <a:noFill/>
          <a:ln cap="flat" cmpd="sng" w="127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370" name="Google Shape;370;p43"/>
          <p:cNvSpPr txBox="1"/>
          <p:nvPr/>
        </p:nvSpPr>
        <p:spPr>
          <a:xfrm>
            <a:off x="1295400" y="1176338"/>
            <a:ext cx="4038600" cy="297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Document-based Partitioning</a:t>
            </a:r>
            <a:endParaRPr/>
          </a:p>
        </p:txBody>
      </p:sp>
      <p:sp>
        <p:nvSpPr>
          <p:cNvPr id="371" name="Google Shape;371;p43"/>
          <p:cNvSpPr txBox="1"/>
          <p:nvPr/>
        </p:nvSpPr>
        <p:spPr>
          <a:xfrm>
            <a:off x="1295400" y="3098006"/>
            <a:ext cx="4038600" cy="297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Term-based Partitioning</a:t>
            </a:r>
            <a:endParaRPr/>
          </a:p>
        </p:txBody>
      </p:sp>
      <p:sp>
        <p:nvSpPr>
          <p:cNvPr id="372" name="Google Shape;372;p4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73" name="Google Shape;373;p43"/>
          <p:cNvSpPr txBox="1"/>
          <p:nvPr/>
        </p:nvSpPr>
        <p:spPr>
          <a:xfrm>
            <a:off x="38425" y="4568325"/>
            <a:ext cx="4796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Ref: </a:t>
            </a:r>
            <a:r>
              <a:rPr lang="en-US" u="sng">
                <a:solidFill>
                  <a:schemeClr val="hlink"/>
                </a:solidFill>
                <a:latin typeface="Calibri"/>
                <a:ea typeface="Calibri"/>
                <a:cs typeface="Calibri"/>
                <a:sym typeface="Calibri"/>
                <a:hlinkClick r:id="rId3"/>
              </a:rPr>
              <a:t>Distributing indexes</a:t>
            </a:r>
            <a:r>
              <a:rPr lang="en-US">
                <a:latin typeface="Calibri"/>
                <a:ea typeface="Calibri"/>
                <a:cs typeface="Calibri"/>
                <a:sym typeface="Calibri"/>
              </a:rPr>
              <a:t>, </a:t>
            </a:r>
            <a:r>
              <a:rPr i="1" lang="en-US">
                <a:latin typeface="Calibri"/>
                <a:ea typeface="Calibri"/>
                <a:cs typeface="Calibri"/>
                <a:sym typeface="Calibri"/>
              </a:rPr>
              <a:t>Introduction to Information Retrieval</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Comparing the Two Schemes</a:t>
            </a:r>
            <a:endParaRPr/>
          </a:p>
        </p:txBody>
      </p:sp>
      <p:graphicFrame>
        <p:nvGraphicFramePr>
          <p:cNvPr id="379" name="Google Shape;379;p44"/>
          <p:cNvGraphicFramePr/>
          <p:nvPr/>
        </p:nvGraphicFramePr>
        <p:xfrm>
          <a:off x="760163" y="1143009"/>
          <a:ext cx="3000000" cy="3000000"/>
        </p:xfrm>
        <a:graphic>
          <a:graphicData uri="http://schemas.openxmlformats.org/drawingml/2006/table">
            <a:tbl>
              <a:tblPr>
                <a:noFill/>
                <a:tableStyleId>{44D245AC-170B-45D9-AF3F-4C8F02D4DC93}</a:tableStyleId>
              </a:tblPr>
              <a:tblGrid>
                <a:gridCol w="2599650"/>
                <a:gridCol w="2560700"/>
                <a:gridCol w="2463325"/>
              </a:tblGrid>
              <a:tr h="342900">
                <a:tc>
                  <a:txBody>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Event</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Document-Based</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Term-Based</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16562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Fetch query results</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All computers fetch local results and merge</a:t>
                      </a:r>
                      <a:endParaRPr sz="1100"/>
                    </a:p>
                    <a:p>
                      <a:pPr indent="0" lvl="0" marL="0" marR="0" rtl="0" algn="l">
                        <a:spcBef>
                          <a:spcPts val="0"/>
                        </a:spcBef>
                        <a:spcAft>
                          <a:spcPts val="0"/>
                        </a:spcAft>
                        <a:buNone/>
                      </a:pPr>
                      <a:r>
                        <a:t/>
                      </a:r>
                      <a:endParaRPr b="0" i="0" sz="1800" u="none">
                        <a:solidFill>
                          <a:srgbClr val="000000"/>
                        </a:solidFill>
                        <a:latin typeface="Calibri"/>
                        <a:ea typeface="Calibri"/>
                        <a:cs typeface="Calibri"/>
                        <a:sym typeface="Calibri"/>
                      </a:endParaRPr>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Single machine fetches result for each term</a:t>
                      </a:r>
                      <a:endParaRPr sz="1100"/>
                    </a:p>
                    <a:p>
                      <a:pPr indent="0" lvl="0" marL="0" marR="0" rtl="0" algn="l">
                        <a:spcBef>
                          <a:spcPts val="0"/>
                        </a:spcBef>
                        <a:spcAft>
                          <a:spcPts val="0"/>
                        </a:spcAft>
                        <a:buNone/>
                      </a:pPr>
                      <a:r>
                        <a:t/>
                      </a:r>
                      <a:endParaRPr b="0" i="0" sz="1800" u="none">
                        <a:solidFill>
                          <a:srgbClr val="000000"/>
                        </a:solidFill>
                        <a:latin typeface="Calibri"/>
                        <a:ea typeface="Calibri"/>
                        <a:cs typeface="Calibri"/>
                        <a:sym typeface="Calibri"/>
                      </a:endParaRPr>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89177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Machine goes down</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Some docs not in results</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Some terms cannot be processed</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891775">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Index new doc</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Add new terms/docs to single machine</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Rebuild index</a:t>
                      </a:r>
                      <a:endParaRPr sz="1100"/>
                    </a:p>
                  </a:txBody>
                  <a:tcPr marT="34300" marB="3430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380" name="Google Shape;380;p44"/>
          <p:cNvSpPr txBox="1"/>
          <p:nvPr/>
        </p:nvSpPr>
        <p:spPr>
          <a:xfrm>
            <a:off x="838200" y="4438650"/>
            <a:ext cx="7239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800"/>
              <a:buFont typeface="Calibri"/>
              <a:buNone/>
            </a:pPr>
            <a:r>
              <a:rPr b="0" i="1" lang="en-US" sz="2800" u="none">
                <a:solidFill>
                  <a:srgbClr val="C00000"/>
                </a:solidFill>
                <a:latin typeface="Calibri"/>
                <a:ea typeface="Calibri"/>
                <a:cs typeface="Calibri"/>
                <a:sym typeface="Calibri"/>
              </a:rPr>
              <a:t>Guess which scheme Google uses?</a:t>
            </a:r>
            <a:endParaRPr i="1"/>
          </a:p>
        </p:txBody>
      </p:sp>
      <p:sp>
        <p:nvSpPr>
          <p:cNvPr id="381" name="Google Shape;381;p4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ctrTitle"/>
          </p:nvPr>
        </p:nvSpPr>
        <p:spPr>
          <a:xfrm>
            <a:off x="685800" y="503944"/>
            <a:ext cx="7772400" cy="185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Searching the Web</a:t>
            </a:r>
            <a:endParaRPr b="1"/>
          </a:p>
          <a:p>
            <a:pPr indent="0" lvl="0" marL="0" rtl="0" algn="ctr">
              <a:spcBef>
                <a:spcPts val="0"/>
              </a:spcBef>
              <a:spcAft>
                <a:spcPts val="0"/>
              </a:spcAft>
              <a:buClr>
                <a:schemeClr val="dk1"/>
              </a:buClr>
              <a:buSzPts val="4400"/>
              <a:buFont typeface="Calibri"/>
              <a:buNone/>
            </a:pPr>
            <a:r>
              <a:rPr lang="en-US" sz="3600"/>
              <a:t>(Part 3 - </a:t>
            </a:r>
            <a:r>
              <a:rPr lang="en-US" sz="3600"/>
              <a:t>Ranking: TF-IDF</a:t>
            </a:r>
            <a:r>
              <a:rPr lang="en-US" sz="3600"/>
              <a:t>)</a:t>
            </a:r>
            <a:endParaRPr b="1"/>
          </a:p>
          <a:p>
            <a:pPr indent="0" lvl="0" marL="0" marR="0" rtl="0" algn="ctr">
              <a:lnSpc>
                <a:spcPct val="100000"/>
              </a:lnSpc>
              <a:spcBef>
                <a:spcPts val="0"/>
              </a:spcBef>
              <a:spcAft>
                <a:spcPts val="0"/>
              </a:spcAft>
              <a:buClr>
                <a:schemeClr val="dk1"/>
              </a:buClr>
              <a:buSzPts val="4400"/>
              <a:buFont typeface="Calibri"/>
              <a:buNone/>
            </a:pPr>
            <a:r>
              <a:t/>
            </a:r>
            <a:endParaRPr b="1"/>
          </a:p>
        </p:txBody>
      </p:sp>
      <p:pic>
        <p:nvPicPr>
          <p:cNvPr descr="Creative Commons License" id="387" name="Google Shape;387;p45"/>
          <p:cNvPicPr preferRelativeResize="0"/>
          <p:nvPr/>
        </p:nvPicPr>
        <p:blipFill rotWithShape="1">
          <a:blip r:embed="rId3">
            <a:alphaModFix/>
          </a:blip>
          <a:srcRect b="0" l="0" r="0" t="0"/>
          <a:stretch/>
        </p:blipFill>
        <p:spPr>
          <a:xfrm>
            <a:off x="4152900" y="4305300"/>
            <a:ext cx="628650" cy="221456"/>
          </a:xfrm>
          <a:prstGeom prst="rect">
            <a:avLst/>
          </a:prstGeom>
          <a:noFill/>
          <a:ln>
            <a:noFill/>
          </a:ln>
        </p:spPr>
      </p:pic>
      <p:sp>
        <p:nvSpPr>
          <p:cNvPr id="388" name="Google Shape;388;p45"/>
          <p:cNvSpPr txBox="1"/>
          <p:nvPr>
            <p:ph idx="1" type="subTitle"/>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389" name="Google Shape;389;p45"/>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
        <p:nvSpPr>
          <p:cNvPr id="390" name="Google Shape;390;p45"/>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500" u="none" cap="none" strike="noStrike">
                <a:solidFill>
                  <a:schemeClr val="dk1"/>
                </a:solidFill>
                <a:latin typeface="Calibri"/>
                <a:ea typeface="Calibri"/>
                <a:cs typeface="Calibri"/>
                <a:sym typeface="Calibri"/>
              </a:rPr>
              <a:t>This work is licensed under a </a:t>
            </a:r>
            <a:r>
              <a:rPr i="0" lang="en-US" sz="1500" u="sng" cap="none" strike="noStrike">
                <a:solidFill>
                  <a:schemeClr val="hlink"/>
                </a:solidFill>
                <a:latin typeface="Calibri"/>
                <a:ea typeface="Calibri"/>
                <a:cs typeface="Calibri"/>
                <a:sym typeface="Calibri"/>
                <a:hlinkClick r:id="rId4"/>
              </a:rPr>
              <a:t>Creative Commons Attribution-NonCommercial-ShareAlike 3.0 Unported License</a:t>
            </a:r>
            <a:endParaRPr sz="11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4294967295" type="title"/>
          </p:nvPr>
        </p:nvSpPr>
        <p:spPr>
          <a:xfrm>
            <a:off x="533400" y="607125"/>
            <a:ext cx="8229600" cy="2161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400"/>
              <a:buFont typeface="Calibri"/>
              <a:buNone/>
            </a:pPr>
            <a:r>
              <a:rPr b="0" i="0" lang="en-US" sz="4200" u="none" cap="none" strike="noStrike">
                <a:solidFill>
                  <a:schemeClr val="dk1"/>
                </a:solidFill>
                <a:latin typeface="Calibri"/>
                <a:ea typeface="Calibri"/>
                <a:cs typeface="Calibri"/>
                <a:sym typeface="Calibri"/>
              </a:rPr>
              <a:t>If two documents contain the same query terms, how do we determine which one is </a:t>
            </a:r>
            <a:r>
              <a:rPr b="0" i="1" lang="en-US" sz="4200" u="none" cap="none" strike="noStrike">
                <a:solidFill>
                  <a:schemeClr val="dk1"/>
                </a:solidFill>
                <a:latin typeface="Calibri"/>
                <a:ea typeface="Calibri"/>
                <a:cs typeface="Calibri"/>
                <a:sym typeface="Calibri"/>
              </a:rPr>
              <a:t>more</a:t>
            </a:r>
            <a:r>
              <a:rPr b="0" i="0" lang="en-US" sz="4200" u="none" cap="none" strike="noStrike">
                <a:solidFill>
                  <a:schemeClr val="dk1"/>
                </a:solidFill>
                <a:latin typeface="Calibri"/>
                <a:ea typeface="Calibri"/>
                <a:cs typeface="Calibri"/>
                <a:sym typeface="Calibri"/>
              </a:rPr>
              <a:t> relevant?</a:t>
            </a:r>
            <a:endParaRPr sz="3200"/>
          </a:p>
        </p:txBody>
      </p:sp>
      <p:pic>
        <p:nvPicPr>
          <p:cNvPr descr="Image of the Harding University home webpage." id="396" name="Google Shape;396;p46" title="Harding University Website"/>
          <p:cNvPicPr preferRelativeResize="0"/>
          <p:nvPr/>
        </p:nvPicPr>
        <p:blipFill rotWithShape="1">
          <a:blip r:embed="rId3">
            <a:alphaModFix/>
          </a:blip>
          <a:srcRect b="0" l="0" r="0" t="0"/>
          <a:stretch/>
        </p:blipFill>
        <p:spPr>
          <a:xfrm>
            <a:off x="1431125" y="2800350"/>
            <a:ext cx="1807369" cy="1778794"/>
          </a:xfrm>
          <a:prstGeom prst="rect">
            <a:avLst/>
          </a:prstGeom>
          <a:noFill/>
          <a:ln>
            <a:noFill/>
          </a:ln>
        </p:spPr>
      </p:pic>
      <p:pic>
        <p:nvPicPr>
          <p:cNvPr descr="Wikipedia page about Harding University." id="397" name="Google Shape;397;p46" title="Harding University Wiki"/>
          <p:cNvPicPr preferRelativeResize="0"/>
          <p:nvPr/>
        </p:nvPicPr>
        <p:blipFill rotWithShape="1">
          <a:blip r:embed="rId4">
            <a:alphaModFix/>
          </a:blip>
          <a:srcRect b="0" l="0" r="0" t="0"/>
          <a:stretch/>
        </p:blipFill>
        <p:spPr>
          <a:xfrm>
            <a:off x="5926925" y="2800350"/>
            <a:ext cx="1785938" cy="1764506"/>
          </a:xfrm>
          <a:prstGeom prst="rect">
            <a:avLst/>
          </a:prstGeom>
          <a:noFill/>
          <a:ln>
            <a:noFill/>
          </a:ln>
        </p:spPr>
      </p:pic>
      <p:sp>
        <p:nvSpPr>
          <p:cNvPr id="398" name="Google Shape;398;p46"/>
          <p:cNvSpPr/>
          <p:nvPr/>
        </p:nvSpPr>
        <p:spPr>
          <a:xfrm>
            <a:off x="4618825" y="3136106"/>
            <a:ext cx="678000" cy="111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C7876"/>
              </a:buClr>
              <a:buSzPts val="8000"/>
              <a:buFont typeface="Calibri"/>
              <a:buNone/>
            </a:pPr>
            <a:r>
              <a:rPr b="1" i="0" lang="en-US" sz="8000" u="none" cap="none" strike="noStrike">
                <a:solidFill>
                  <a:srgbClr val="FC7876"/>
                </a:solidFill>
                <a:latin typeface="Calibri"/>
                <a:ea typeface="Calibri"/>
                <a:cs typeface="Calibri"/>
                <a:sym typeface="Calibri"/>
              </a:rPr>
              <a:t>?</a:t>
            </a:r>
            <a:endParaRPr/>
          </a:p>
        </p:txBody>
      </p:sp>
      <p:sp>
        <p:nvSpPr>
          <p:cNvPr id="399" name="Google Shape;399;p4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Term Frequency</a:t>
            </a:r>
            <a:endParaRPr/>
          </a:p>
        </p:txBody>
      </p:sp>
      <p:sp>
        <p:nvSpPr>
          <p:cNvPr id="405" name="Google Shape;405;p47"/>
          <p:cNvSpPr txBox="1"/>
          <p:nvPr/>
        </p:nvSpPr>
        <p:spPr>
          <a:xfrm>
            <a:off x="2373475" y="1837125"/>
            <a:ext cx="1668300" cy="1037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a:t>
            </a: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I love them </a:t>
            </a: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a:t>
            </a:r>
            <a:endParaRPr sz="800"/>
          </a:p>
        </p:txBody>
      </p:sp>
      <p:sp>
        <p:nvSpPr>
          <p:cNvPr id="406" name="Google Shape;406;p47"/>
          <p:cNvSpPr txBox="1"/>
          <p:nvPr/>
        </p:nvSpPr>
        <p:spPr>
          <a:xfrm>
            <a:off x="4930775" y="1837125"/>
            <a:ext cx="1383000" cy="1037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are wonderful animals.</a:t>
            </a:r>
            <a:endParaRPr sz="800"/>
          </a:p>
        </p:txBody>
      </p:sp>
      <p:sp>
        <p:nvSpPr>
          <p:cNvPr id="407" name="Google Shape;407;p47"/>
          <p:cNvSpPr txBox="1"/>
          <p:nvPr/>
        </p:nvSpPr>
        <p:spPr>
          <a:xfrm>
            <a:off x="2633662" y="2914650"/>
            <a:ext cx="1057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Doc A</a:t>
            </a:r>
            <a:endParaRPr/>
          </a:p>
        </p:txBody>
      </p:sp>
      <p:sp>
        <p:nvSpPr>
          <p:cNvPr id="408" name="Google Shape;408;p47"/>
          <p:cNvSpPr txBox="1"/>
          <p:nvPr/>
        </p:nvSpPr>
        <p:spPr>
          <a:xfrm>
            <a:off x="5148262" y="2944415"/>
            <a:ext cx="1057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Doc B</a:t>
            </a:r>
            <a:endParaRPr/>
          </a:p>
        </p:txBody>
      </p:sp>
      <p:sp>
        <p:nvSpPr>
          <p:cNvPr id="409" name="Google Shape;409;p47"/>
          <p:cNvSpPr txBox="1"/>
          <p:nvPr>
            <p:ph idx="4294967295" type="body"/>
          </p:nvPr>
        </p:nvSpPr>
        <p:spPr>
          <a:xfrm>
            <a:off x="457200" y="3429000"/>
            <a:ext cx="8229600" cy="1440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90000"/>
              </a:lnSpc>
              <a:spcBef>
                <a:spcPts val="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Which page should be ranked higher?</a:t>
            </a:r>
            <a:endParaRPr sz="2800"/>
          </a:p>
          <a:p>
            <a:pPr indent="-317500" lvl="0" marL="342900" marR="0" rtl="0" algn="l">
              <a:lnSpc>
                <a:spcPct val="90000"/>
              </a:lnSpc>
              <a:spcBef>
                <a:spcPts val="5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Simple method called </a:t>
            </a:r>
            <a:r>
              <a:rPr b="1" i="0" lang="en-US" sz="2300" u="none">
                <a:solidFill>
                  <a:schemeClr val="dk1"/>
                </a:solidFill>
                <a:latin typeface="Calibri"/>
                <a:ea typeface="Calibri"/>
                <a:cs typeface="Calibri"/>
                <a:sym typeface="Calibri"/>
              </a:rPr>
              <a:t>term frequency</a:t>
            </a:r>
            <a:r>
              <a:rPr b="0" i="0" lang="en-US" sz="2300" u="none">
                <a:solidFill>
                  <a:schemeClr val="dk1"/>
                </a:solidFill>
                <a:latin typeface="Calibri"/>
                <a:ea typeface="Calibri"/>
                <a:cs typeface="Calibri"/>
                <a:sym typeface="Calibri"/>
              </a:rPr>
              <a:t>: Count number of times the term occurs in the document</a:t>
            </a:r>
            <a:endParaRPr sz="2800"/>
          </a:p>
          <a:p>
            <a:pPr indent="-317500" lvl="0" marL="342900" marR="0" rtl="0" algn="l">
              <a:lnSpc>
                <a:spcPct val="90000"/>
              </a:lnSpc>
              <a:spcBef>
                <a:spcPts val="5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Pages with higher TF get ranked higher</a:t>
            </a:r>
            <a:endParaRPr sz="2800"/>
          </a:p>
        </p:txBody>
      </p:sp>
      <p:sp>
        <p:nvSpPr>
          <p:cNvPr id="410" name="Google Shape;410;p47"/>
          <p:cNvSpPr txBox="1"/>
          <p:nvPr/>
        </p:nvSpPr>
        <p:spPr>
          <a:xfrm>
            <a:off x="304800" y="2114550"/>
            <a:ext cx="15240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TF = 3</a:t>
            </a:r>
            <a:endParaRPr/>
          </a:p>
        </p:txBody>
      </p:sp>
      <p:sp>
        <p:nvSpPr>
          <p:cNvPr id="411" name="Google Shape;411;p47"/>
          <p:cNvSpPr txBox="1"/>
          <p:nvPr/>
        </p:nvSpPr>
        <p:spPr>
          <a:xfrm>
            <a:off x="6934200" y="2114550"/>
            <a:ext cx="15240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TF = 1</a:t>
            </a:r>
            <a:endParaRPr/>
          </a:p>
        </p:txBody>
      </p:sp>
      <p:sp>
        <p:nvSpPr>
          <p:cNvPr id="412" name="Google Shape;412;p47"/>
          <p:cNvSpPr txBox="1"/>
          <p:nvPr/>
        </p:nvSpPr>
        <p:spPr>
          <a:xfrm>
            <a:off x="228600" y="1257300"/>
            <a:ext cx="86868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Query for "</a:t>
            </a:r>
            <a:r>
              <a:rPr b="0" i="1" lang="en-US" sz="2400" u="none">
                <a:solidFill>
                  <a:schemeClr val="dk1"/>
                </a:solidFill>
                <a:latin typeface="Calibri"/>
                <a:ea typeface="Calibri"/>
                <a:cs typeface="Calibri"/>
                <a:sym typeface="Calibri"/>
              </a:rPr>
              <a:t>dogs</a:t>
            </a:r>
            <a:r>
              <a:rPr b="0" i="0" lang="en-US" sz="2400" u="none">
                <a:solidFill>
                  <a:schemeClr val="dk1"/>
                </a:solidFill>
                <a:latin typeface="Calibri"/>
                <a:ea typeface="Calibri"/>
                <a:cs typeface="Calibri"/>
                <a:sym typeface="Calibri"/>
              </a:rPr>
              <a:t>" results in two pages:</a:t>
            </a:r>
            <a:endParaRPr/>
          </a:p>
        </p:txBody>
      </p:sp>
      <p:sp>
        <p:nvSpPr>
          <p:cNvPr id="413" name="Google Shape;413;p4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Normalizing Term Frequency</a:t>
            </a:r>
            <a:endParaRPr/>
          </a:p>
        </p:txBody>
      </p:sp>
      <p:sp>
        <p:nvSpPr>
          <p:cNvPr id="419" name="Google Shape;419;p48"/>
          <p:cNvSpPr txBox="1"/>
          <p:nvPr/>
        </p:nvSpPr>
        <p:spPr>
          <a:xfrm>
            <a:off x="228600" y="1257300"/>
            <a:ext cx="86868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Query for "</a:t>
            </a:r>
            <a:r>
              <a:rPr b="0" i="1" lang="en-US" sz="2400" u="none">
                <a:solidFill>
                  <a:schemeClr val="dk1"/>
                </a:solidFill>
                <a:latin typeface="Calibri"/>
                <a:ea typeface="Calibri"/>
                <a:cs typeface="Calibri"/>
                <a:sym typeface="Calibri"/>
              </a:rPr>
              <a:t>dogs</a:t>
            </a:r>
            <a:r>
              <a:rPr b="0" i="0" lang="en-US" sz="2400" u="none">
                <a:solidFill>
                  <a:schemeClr val="dk1"/>
                </a:solidFill>
                <a:latin typeface="Calibri"/>
                <a:ea typeface="Calibri"/>
                <a:cs typeface="Calibri"/>
                <a:sym typeface="Calibri"/>
              </a:rPr>
              <a:t>" results in two pages:</a:t>
            </a:r>
            <a:endParaRPr/>
          </a:p>
        </p:txBody>
      </p:sp>
      <p:sp>
        <p:nvSpPr>
          <p:cNvPr id="420" name="Google Shape;420;p48"/>
          <p:cNvSpPr txBox="1"/>
          <p:nvPr/>
        </p:nvSpPr>
        <p:spPr>
          <a:xfrm>
            <a:off x="2633662" y="2914650"/>
            <a:ext cx="1057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Doc A</a:t>
            </a:r>
            <a:endParaRPr/>
          </a:p>
        </p:txBody>
      </p:sp>
      <p:sp>
        <p:nvSpPr>
          <p:cNvPr id="421" name="Google Shape;421;p48"/>
          <p:cNvSpPr txBox="1"/>
          <p:nvPr/>
        </p:nvSpPr>
        <p:spPr>
          <a:xfrm>
            <a:off x="5148262" y="2944415"/>
            <a:ext cx="1057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Doc B</a:t>
            </a:r>
            <a:endParaRPr/>
          </a:p>
        </p:txBody>
      </p:sp>
      <p:sp>
        <p:nvSpPr>
          <p:cNvPr id="422" name="Google Shape;422;p48"/>
          <p:cNvSpPr txBox="1"/>
          <p:nvPr>
            <p:ph idx="4294967295" type="body"/>
          </p:nvPr>
        </p:nvSpPr>
        <p:spPr>
          <a:xfrm>
            <a:off x="457200" y="3429000"/>
            <a:ext cx="8229600" cy="13716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To avoid </a:t>
            </a:r>
            <a:r>
              <a:rPr lang="en-US" sz="2500"/>
              <a:t>penalizing </a:t>
            </a:r>
            <a:r>
              <a:rPr b="0" i="0" lang="en-US" sz="2500" u="none">
                <a:solidFill>
                  <a:schemeClr val="dk1"/>
                </a:solidFill>
                <a:latin typeface="Calibri"/>
                <a:ea typeface="Calibri"/>
                <a:cs typeface="Calibri"/>
                <a:sym typeface="Calibri"/>
              </a:rPr>
              <a:t>shorter documents, TF should be normalized</a:t>
            </a:r>
            <a:endParaRPr sz="27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Divide by total number of words in the document</a:t>
            </a:r>
            <a:endParaRPr sz="23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Other divisors possible</a:t>
            </a:r>
            <a:endParaRPr sz="2300"/>
          </a:p>
        </p:txBody>
      </p:sp>
      <p:sp>
        <p:nvSpPr>
          <p:cNvPr id="423" name="Google Shape;423;p48"/>
          <p:cNvSpPr txBox="1"/>
          <p:nvPr/>
        </p:nvSpPr>
        <p:spPr>
          <a:xfrm>
            <a:off x="76200" y="2114550"/>
            <a:ext cx="19812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TF = 3/6 = 0.5</a:t>
            </a:r>
            <a:endParaRPr/>
          </a:p>
        </p:txBody>
      </p:sp>
      <p:sp>
        <p:nvSpPr>
          <p:cNvPr id="424" name="Google Shape;424;p48"/>
          <p:cNvSpPr txBox="1"/>
          <p:nvPr/>
        </p:nvSpPr>
        <p:spPr>
          <a:xfrm>
            <a:off x="6934200" y="2114550"/>
            <a:ext cx="20574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TF = 1/4 = 0.25</a:t>
            </a:r>
            <a:endParaRPr/>
          </a:p>
        </p:txBody>
      </p:sp>
      <p:sp>
        <p:nvSpPr>
          <p:cNvPr id="425" name="Google Shape;425;p4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426" name="Google Shape;426;p48"/>
          <p:cNvSpPr txBox="1"/>
          <p:nvPr/>
        </p:nvSpPr>
        <p:spPr>
          <a:xfrm>
            <a:off x="2373475" y="1837125"/>
            <a:ext cx="1668300" cy="1037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a:t>
            </a: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I love them </a:t>
            </a: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a:t>
            </a:r>
            <a:endParaRPr sz="800"/>
          </a:p>
        </p:txBody>
      </p:sp>
      <p:sp>
        <p:nvSpPr>
          <p:cNvPr id="427" name="Google Shape;427;p48"/>
          <p:cNvSpPr txBox="1"/>
          <p:nvPr/>
        </p:nvSpPr>
        <p:spPr>
          <a:xfrm>
            <a:off x="4930775" y="1837125"/>
            <a:ext cx="1383000" cy="10371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200" u="none">
                <a:solidFill>
                  <a:schemeClr val="dk1"/>
                </a:solidFill>
                <a:latin typeface="Calibri"/>
                <a:ea typeface="Calibri"/>
                <a:cs typeface="Calibri"/>
                <a:sym typeface="Calibri"/>
              </a:rPr>
              <a:t>Dogs</a:t>
            </a:r>
            <a:r>
              <a:rPr b="0" i="0" lang="en-US" sz="2200" u="none">
                <a:solidFill>
                  <a:schemeClr val="dk1"/>
                </a:solidFill>
                <a:latin typeface="Calibri"/>
                <a:ea typeface="Calibri"/>
                <a:cs typeface="Calibri"/>
                <a:sym typeface="Calibri"/>
              </a:rPr>
              <a:t> are wonderful animals.</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TF Can Be Spammed!</a:t>
            </a:r>
            <a:endParaRPr/>
          </a:p>
        </p:txBody>
      </p:sp>
      <p:sp>
        <p:nvSpPr>
          <p:cNvPr id="433" name="Google Shape;433;p49"/>
          <p:cNvSpPr txBox="1"/>
          <p:nvPr/>
        </p:nvSpPr>
        <p:spPr>
          <a:xfrm>
            <a:off x="876300" y="1771650"/>
            <a:ext cx="1905000" cy="2981700"/>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r>
              <a:rPr b="0" i="0" lang="en-US" sz="2400" u="none">
                <a:solidFill>
                  <a:schemeClr val="dk1"/>
                </a:solidFill>
                <a:latin typeface="Calibri"/>
                <a:ea typeface="Calibri"/>
                <a:cs typeface="Calibri"/>
                <a:sym typeface="Calibri"/>
              </a:rPr>
              <a:t>, </a:t>
            </a:r>
            <a:r>
              <a:rPr b="1" i="0" lang="en-US" sz="2400" u="none">
                <a:solidFill>
                  <a:schemeClr val="dk1"/>
                </a:solidFill>
                <a:latin typeface="Calibri"/>
                <a:ea typeface="Calibri"/>
                <a:cs typeface="Calibri"/>
                <a:sym typeface="Calibri"/>
              </a:rPr>
              <a:t>dogs</a:t>
            </a:r>
            <a:r>
              <a:rPr b="0" i="0" lang="en-US" sz="2400" u="none">
                <a:solidFill>
                  <a:schemeClr val="dk1"/>
                </a:solidFill>
                <a:latin typeface="Calibri"/>
                <a:ea typeface="Calibri"/>
                <a:cs typeface="Calibri"/>
                <a:sym typeface="Calibri"/>
              </a:rPr>
              <a:t>, I love them </a:t>
            </a:r>
            <a:r>
              <a:rPr b="1" i="0" lang="en-US" sz="2400" u="none">
                <a:solidFill>
                  <a:schemeClr val="dk1"/>
                </a:solidFill>
                <a:latin typeface="Calibri"/>
                <a:ea typeface="Calibri"/>
                <a:cs typeface="Calibri"/>
                <a:sym typeface="Calibri"/>
              </a:rPr>
              <a:t>dogs</a:t>
            </a:r>
            <a:r>
              <a:rPr b="0" i="0" lang="en-US" sz="2400" u="none">
                <a:solidFill>
                  <a:schemeClr val="dk1"/>
                </a:solidFill>
                <a:latin typeface="Calibri"/>
                <a:ea typeface="Calibri"/>
                <a:cs typeface="Calibri"/>
                <a:sym typeface="Calibri"/>
              </a:rPr>
              <a:t>!</a:t>
            </a:r>
            <a:endParaRPr sz="1000"/>
          </a:p>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endParaRPr b="1" sz="1000"/>
          </a:p>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endParaRPr b="1" sz="1000"/>
          </a:p>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endParaRPr b="1" sz="1000"/>
          </a:p>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endParaRPr b="1" sz="1000"/>
          </a:p>
          <a:p>
            <a:pPr indent="0" lvl="0" marL="0" marR="0" rtl="0" algn="l">
              <a:lnSpc>
                <a:spcPct val="100000"/>
              </a:lnSpc>
              <a:spcBef>
                <a:spcPts val="0"/>
              </a:spcBef>
              <a:spcAft>
                <a:spcPts val="0"/>
              </a:spcAft>
              <a:buClr>
                <a:schemeClr val="dk1"/>
              </a:buClr>
              <a:buSzPts val="2800"/>
              <a:buFont typeface="Calibri"/>
              <a:buNone/>
            </a:pPr>
            <a:r>
              <a:rPr b="1" i="0" lang="en-US" sz="2400" u="none">
                <a:solidFill>
                  <a:schemeClr val="dk1"/>
                </a:solidFill>
                <a:latin typeface="Calibri"/>
                <a:ea typeface="Calibri"/>
                <a:cs typeface="Calibri"/>
                <a:sym typeface="Calibri"/>
              </a:rPr>
              <a:t>dogs</a:t>
            </a:r>
            <a:endParaRPr b="1" sz="1000"/>
          </a:p>
        </p:txBody>
      </p:sp>
      <p:sp>
        <p:nvSpPr>
          <p:cNvPr id="434" name="Google Shape;434;p49"/>
          <p:cNvSpPr txBox="1"/>
          <p:nvPr/>
        </p:nvSpPr>
        <p:spPr>
          <a:xfrm>
            <a:off x="990600" y="1247775"/>
            <a:ext cx="16764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Watch out!</a:t>
            </a:r>
            <a:endParaRPr/>
          </a:p>
        </p:txBody>
      </p:sp>
      <p:sp>
        <p:nvSpPr>
          <p:cNvPr id="435" name="Google Shape;435;p49"/>
          <p:cNvSpPr txBox="1"/>
          <p:nvPr>
            <p:ph idx="4294967295" type="body"/>
          </p:nvPr>
        </p:nvSpPr>
        <p:spPr>
          <a:xfrm>
            <a:off x="3596200" y="1590675"/>
            <a:ext cx="4572000" cy="187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2900" u="none">
                <a:solidFill>
                  <a:schemeClr val="dk1"/>
                </a:solidFill>
                <a:latin typeface="Calibri"/>
                <a:ea typeface="Calibri"/>
                <a:cs typeface="Calibri"/>
                <a:sym typeface="Calibri"/>
              </a:rPr>
              <a:t>TF is susceptible to spamming, so SEs look for unusually high TF values when looking for spam</a:t>
            </a:r>
            <a:endParaRPr sz="2900"/>
          </a:p>
        </p:txBody>
      </p:sp>
      <p:sp>
        <p:nvSpPr>
          <p:cNvPr id="436" name="Google Shape;436;p4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437" name="Google Shape;437;p49"/>
          <p:cNvSpPr txBox="1"/>
          <p:nvPr/>
        </p:nvSpPr>
        <p:spPr>
          <a:xfrm>
            <a:off x="3026800" y="3648281"/>
            <a:ext cx="24654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400"/>
              <a:buFont typeface="Calibri"/>
              <a:buNone/>
            </a:pPr>
            <a:r>
              <a:rPr b="0" i="0" lang="en-US" sz="2400" u="none">
                <a:solidFill>
                  <a:srgbClr val="C00000"/>
                </a:solidFill>
                <a:latin typeface="Calibri"/>
                <a:ea typeface="Calibri"/>
                <a:cs typeface="Calibri"/>
                <a:sym typeface="Calibri"/>
              </a:rPr>
              <a:t>TF = </a:t>
            </a:r>
            <a:r>
              <a:rPr lang="en-US" sz="2400">
                <a:solidFill>
                  <a:srgbClr val="C00000"/>
                </a:solidFill>
                <a:latin typeface="Calibri"/>
                <a:ea typeface="Calibri"/>
                <a:cs typeface="Calibri"/>
                <a:sym typeface="Calibri"/>
              </a:rPr>
              <a:t>8</a:t>
            </a:r>
            <a:r>
              <a:rPr b="0" i="0" lang="en-US" sz="2400" u="none">
                <a:solidFill>
                  <a:srgbClr val="C00000"/>
                </a:solidFill>
                <a:latin typeface="Calibri"/>
                <a:ea typeface="Calibri"/>
                <a:cs typeface="Calibri"/>
                <a:sym typeface="Calibri"/>
              </a:rPr>
              <a:t>/</a:t>
            </a:r>
            <a:r>
              <a:rPr lang="en-US" sz="2400">
                <a:solidFill>
                  <a:srgbClr val="C00000"/>
                </a:solidFill>
                <a:latin typeface="Calibri"/>
                <a:ea typeface="Calibri"/>
                <a:cs typeface="Calibri"/>
                <a:sym typeface="Calibri"/>
              </a:rPr>
              <a:t>11</a:t>
            </a:r>
            <a:r>
              <a:rPr b="0" i="0" lang="en-US" sz="2400" u="none">
                <a:solidFill>
                  <a:srgbClr val="C00000"/>
                </a:solidFill>
                <a:latin typeface="Calibri"/>
                <a:ea typeface="Calibri"/>
                <a:cs typeface="Calibri"/>
                <a:sym typeface="Calibri"/>
              </a:rPr>
              <a:t> = 0.</a:t>
            </a:r>
            <a:r>
              <a:rPr lang="en-US" sz="2400">
                <a:solidFill>
                  <a:srgbClr val="C00000"/>
                </a:solidFill>
                <a:latin typeface="Calibri"/>
                <a:ea typeface="Calibri"/>
                <a:cs typeface="Calibri"/>
                <a:sym typeface="Calibri"/>
              </a:rPr>
              <a:t>72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Inverse Document Frequency</a:t>
            </a:r>
            <a:endParaRPr/>
          </a:p>
        </p:txBody>
      </p:sp>
      <p:sp>
        <p:nvSpPr>
          <p:cNvPr id="443" name="Google Shape;443;p50"/>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Problem: Some terms are frequently used throughout the corpus and therefore aren't useful when discriminating docs from each other</a:t>
            </a:r>
            <a:endParaRPr sz="2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Less frequently used terms are more helpful</a:t>
            </a:r>
            <a:endParaRPr sz="2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IDF(term) = total docs in corpus / </a:t>
            </a:r>
            <a:br>
              <a:rPr b="0" i="0" lang="en-US" sz="2900" u="none">
                <a:solidFill>
                  <a:schemeClr val="dk1"/>
                </a:solidFill>
                <a:latin typeface="Calibri"/>
                <a:ea typeface="Calibri"/>
                <a:cs typeface="Calibri"/>
                <a:sym typeface="Calibri"/>
              </a:rPr>
            </a:br>
            <a:r>
              <a:rPr b="0" i="0" lang="en-US" sz="2900" u="none">
                <a:solidFill>
                  <a:schemeClr val="dk1"/>
                </a:solidFill>
                <a:latin typeface="Calibri"/>
                <a:ea typeface="Calibri"/>
                <a:cs typeface="Calibri"/>
                <a:sym typeface="Calibri"/>
              </a:rPr>
              <a:t>                       docs with term</a:t>
            </a:r>
            <a:endParaRPr sz="2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Low frequency terms will have high IDF</a:t>
            </a:r>
            <a:endParaRPr sz="2900"/>
          </a:p>
        </p:txBody>
      </p:sp>
      <p:sp>
        <p:nvSpPr>
          <p:cNvPr id="444" name="Google Shape;444;p5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Inverse Document Frequency</a:t>
            </a:r>
            <a:endParaRPr/>
          </a:p>
        </p:txBody>
      </p:sp>
      <p:sp>
        <p:nvSpPr>
          <p:cNvPr id="450" name="Google Shape;450;p51"/>
          <p:cNvSpPr txBox="1"/>
          <p:nvPr>
            <p:ph idx="4294967295" type="body"/>
          </p:nvPr>
        </p:nvSpPr>
        <p:spPr>
          <a:xfrm>
            <a:off x="457200" y="1200150"/>
            <a:ext cx="8229600" cy="3669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To keep IDF from growing too large as corpus grows: </a:t>
            </a:r>
            <a:br>
              <a:rPr b="0" i="0" lang="en-US" sz="2800" u="none">
                <a:solidFill>
                  <a:schemeClr val="dk1"/>
                </a:solidFill>
                <a:latin typeface="Calibri"/>
                <a:ea typeface="Calibri"/>
                <a:cs typeface="Calibri"/>
                <a:sym typeface="Calibri"/>
              </a:rPr>
            </a:br>
            <a:br>
              <a:rPr b="0" i="0" lang="en-US" sz="2800" u="none">
                <a:solidFill>
                  <a:schemeClr val="dk1"/>
                </a:solidFill>
                <a:latin typeface="Calibri"/>
                <a:ea typeface="Calibri"/>
                <a:cs typeface="Calibri"/>
                <a:sym typeface="Calibri"/>
              </a:rPr>
            </a:br>
            <a:r>
              <a:rPr b="0" i="0" lang="en-US" sz="2800" u="none">
                <a:solidFill>
                  <a:schemeClr val="dk1"/>
                </a:solidFill>
                <a:latin typeface="Calibri"/>
                <a:ea typeface="Calibri"/>
                <a:cs typeface="Calibri"/>
                <a:sym typeface="Calibri"/>
              </a:rPr>
              <a:t>IDF(term) = log</a:t>
            </a:r>
            <a:r>
              <a:rPr b="0" baseline="-25000" i="0" lang="en-US" sz="2800" u="none">
                <a:solidFill>
                  <a:schemeClr val="dk1"/>
                </a:solidFill>
                <a:latin typeface="Calibri"/>
                <a:ea typeface="Calibri"/>
                <a:cs typeface="Calibri"/>
                <a:sym typeface="Calibri"/>
              </a:rPr>
              <a:t>2</a:t>
            </a:r>
            <a:r>
              <a:rPr b="0" i="0" lang="en-US" sz="2800" u="none">
                <a:solidFill>
                  <a:schemeClr val="dk1"/>
                </a:solidFill>
                <a:latin typeface="Calibri"/>
                <a:ea typeface="Calibri"/>
                <a:cs typeface="Calibri"/>
                <a:sym typeface="Calibri"/>
              </a:rPr>
              <a:t>(total docs in corpus / </a:t>
            </a:r>
            <a:br>
              <a:rPr b="0" i="0" lang="en-US" sz="2800" u="none">
                <a:solidFill>
                  <a:schemeClr val="dk1"/>
                </a:solidFill>
                <a:latin typeface="Calibri"/>
                <a:ea typeface="Calibri"/>
                <a:cs typeface="Calibri"/>
                <a:sym typeface="Calibri"/>
              </a:rPr>
            </a:br>
            <a:r>
              <a:rPr b="0" i="0" lang="en-US" sz="2800" u="none">
                <a:solidFill>
                  <a:schemeClr val="dk1"/>
                </a:solidFill>
                <a:latin typeface="Calibri"/>
                <a:ea typeface="Calibri"/>
                <a:cs typeface="Calibri"/>
                <a:sym typeface="Calibri"/>
              </a:rPr>
              <a:t>                               docs with term)</a:t>
            </a:r>
            <a:endParaRPr sz="2800"/>
          </a:p>
          <a:p>
            <a:pPr indent="0" lvl="0" marL="342900" marR="0" rtl="0" algn="l">
              <a:lnSpc>
                <a:spcPct val="90000"/>
              </a:lnSpc>
              <a:spcBef>
                <a:spcPts val="640"/>
              </a:spcBef>
              <a:spcAft>
                <a:spcPts val="0"/>
              </a:spcAft>
              <a:buNone/>
            </a:pPr>
            <a:r>
              <a:t/>
            </a:r>
            <a:endParaRPr sz="2800"/>
          </a:p>
          <a:p>
            <a:pPr indent="-317500" lvl="0" marL="342900" marR="0" rtl="0" algn="l">
              <a:lnSpc>
                <a:spcPct val="90000"/>
              </a:lnSpc>
              <a:spcBef>
                <a:spcPts val="64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IDF is not as easy to spam since it involves all docs in corpus</a:t>
            </a:r>
            <a:endParaRPr sz="2800"/>
          </a:p>
          <a:p>
            <a:pPr indent="-260350" lvl="1" marL="742950" marR="0" rtl="0" algn="l">
              <a:lnSpc>
                <a:spcPct val="90000"/>
              </a:lnSpc>
              <a:spcBef>
                <a:spcPts val="56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Could stuff rare words in your pages to raise IDF for those terms, but people don't often search for rare terms</a:t>
            </a:r>
            <a:endParaRPr sz="2400"/>
          </a:p>
        </p:txBody>
      </p:sp>
      <p:sp>
        <p:nvSpPr>
          <p:cNvPr id="451" name="Google Shape;451;p5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 we'll examine</a:t>
            </a:r>
            <a:endParaRPr/>
          </a:p>
        </p:txBody>
      </p:sp>
      <p:sp>
        <p:nvSpPr>
          <p:cNvPr id="110" name="Google Shape;110;p16"/>
          <p:cNvSpPr txBox="1"/>
          <p:nvPr>
            <p:ph idx="4294967295" type="body"/>
          </p:nvPr>
        </p:nvSpPr>
        <p:spPr>
          <a:xfrm>
            <a:off x="457200" y="1085850"/>
            <a:ext cx="8229600" cy="37551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Web crawling </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Building an index</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Querying the index</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Term frequency and inverse document frequency</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Other methods to increase relevance</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How links between web pages can be used to improve ranking search engine results</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Link spam and how to overcome it</a:t>
            </a:r>
            <a:endParaRPr sz="2600"/>
          </a:p>
        </p:txBody>
      </p:sp>
      <p:sp>
        <p:nvSpPr>
          <p:cNvPr id="111" name="Google Shape;111;p1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TF-IDF</a:t>
            </a:r>
            <a:endParaRPr/>
          </a:p>
        </p:txBody>
      </p:sp>
      <p:sp>
        <p:nvSpPr>
          <p:cNvPr id="457" name="Google Shape;457;p52"/>
          <p:cNvSpPr txBox="1"/>
          <p:nvPr>
            <p:ph idx="4294967295" type="body"/>
          </p:nvPr>
        </p:nvSpPr>
        <p:spPr>
          <a:xfrm>
            <a:off x="457200" y="1200150"/>
            <a:ext cx="8502600" cy="33945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90000"/>
              </a:lnSpc>
              <a:spcBef>
                <a:spcPts val="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TF and IDF are usually combined into a single score</a:t>
            </a:r>
            <a:endParaRPr b="0" i="0" sz="3000" u="none">
              <a:solidFill>
                <a:schemeClr val="dk1"/>
              </a:solidFill>
              <a:latin typeface="Calibri"/>
              <a:ea typeface="Calibri"/>
              <a:cs typeface="Calibri"/>
              <a:sym typeface="Calibri"/>
            </a:endParaRPr>
          </a:p>
          <a:p>
            <a:pPr indent="0" lvl="0" marL="342900" marR="0" rtl="0" algn="l">
              <a:lnSpc>
                <a:spcPct val="90000"/>
              </a:lnSpc>
              <a:spcBef>
                <a:spcPts val="0"/>
              </a:spcBef>
              <a:spcAft>
                <a:spcPts val="0"/>
              </a:spcAft>
              <a:buNone/>
            </a:pPr>
            <a:r>
              <a:t/>
            </a:r>
            <a:endParaRPr sz="800"/>
          </a:p>
          <a:p>
            <a:pPr indent="-330200" lvl="0" marL="342900" marR="0" rtl="0" algn="l">
              <a:lnSpc>
                <a:spcPct val="90000"/>
              </a:lnSpc>
              <a:spcBef>
                <a:spcPts val="64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TF-IDF = TF × IDF </a:t>
            </a:r>
            <a:br>
              <a:rPr b="0" i="0" lang="en-US" sz="3000" u="none">
                <a:solidFill>
                  <a:schemeClr val="dk1"/>
                </a:solidFill>
                <a:latin typeface="Calibri"/>
                <a:ea typeface="Calibri"/>
                <a:cs typeface="Calibri"/>
                <a:sym typeface="Calibri"/>
              </a:rPr>
            </a:br>
            <a:r>
              <a:rPr b="0" i="0" lang="en-US" sz="3000" u="none">
                <a:solidFill>
                  <a:schemeClr val="dk1"/>
                </a:solidFill>
                <a:latin typeface="Calibri"/>
                <a:ea typeface="Calibri"/>
                <a:cs typeface="Calibri"/>
                <a:sym typeface="Calibri"/>
              </a:rPr>
              <a:t>     = occurrence in doc / words in doc × </a:t>
            </a:r>
            <a:br>
              <a:rPr b="0" i="0" lang="en-US" sz="3000" u="none">
                <a:solidFill>
                  <a:schemeClr val="dk1"/>
                </a:solidFill>
                <a:latin typeface="Calibri"/>
                <a:ea typeface="Calibri"/>
                <a:cs typeface="Calibri"/>
                <a:sym typeface="Calibri"/>
              </a:rPr>
            </a:br>
            <a:r>
              <a:rPr b="0" i="0" lang="en-US" sz="3000" u="none">
                <a:solidFill>
                  <a:schemeClr val="dk1"/>
                </a:solidFill>
                <a:latin typeface="Calibri"/>
                <a:ea typeface="Calibri"/>
                <a:cs typeface="Calibri"/>
                <a:sym typeface="Calibri"/>
              </a:rPr>
              <a:t>        log</a:t>
            </a:r>
            <a:r>
              <a:rPr b="0" baseline="-25000" i="0" lang="en-US" sz="3000" u="none">
                <a:solidFill>
                  <a:schemeClr val="dk1"/>
                </a:solidFill>
                <a:latin typeface="Calibri"/>
                <a:ea typeface="Calibri"/>
                <a:cs typeface="Calibri"/>
                <a:sym typeface="Calibri"/>
              </a:rPr>
              <a:t>2</a:t>
            </a:r>
            <a:r>
              <a:rPr b="0" i="0" lang="en-US" sz="3000" u="none">
                <a:solidFill>
                  <a:schemeClr val="dk1"/>
                </a:solidFill>
                <a:latin typeface="Calibri"/>
                <a:ea typeface="Calibri"/>
                <a:cs typeface="Calibri"/>
                <a:sym typeface="Calibri"/>
              </a:rPr>
              <a:t>(total docs in corpus / docs with term)</a:t>
            </a:r>
            <a:endParaRPr sz="3000"/>
          </a:p>
          <a:p>
            <a:pPr indent="0" lvl="0" marL="342900" marR="0" rtl="0" algn="l">
              <a:lnSpc>
                <a:spcPct val="90000"/>
              </a:lnSpc>
              <a:spcBef>
                <a:spcPts val="640"/>
              </a:spcBef>
              <a:spcAft>
                <a:spcPts val="0"/>
              </a:spcAft>
              <a:buNone/>
            </a:pPr>
            <a:r>
              <a:t/>
            </a:r>
            <a:endParaRPr sz="800"/>
          </a:p>
          <a:p>
            <a:pPr indent="-330200" lvl="0" marL="342900" marR="0" rtl="0" algn="l">
              <a:lnSpc>
                <a:spcPct val="90000"/>
              </a:lnSpc>
              <a:spcBef>
                <a:spcPts val="64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When computing TF-IDF score of a doc for </a:t>
            </a:r>
            <a:r>
              <a:rPr b="0" i="1" lang="en-US" sz="3000" u="none">
                <a:solidFill>
                  <a:schemeClr val="dk1"/>
                </a:solidFill>
                <a:latin typeface="Calibri"/>
                <a:ea typeface="Calibri"/>
                <a:cs typeface="Calibri"/>
                <a:sym typeface="Calibri"/>
              </a:rPr>
              <a:t>n</a:t>
            </a:r>
            <a:r>
              <a:rPr b="0" i="0" lang="en-US" sz="3000" u="none">
                <a:solidFill>
                  <a:schemeClr val="dk1"/>
                </a:solidFill>
                <a:latin typeface="Calibri"/>
                <a:ea typeface="Calibri"/>
                <a:cs typeface="Calibri"/>
                <a:sym typeface="Calibri"/>
              </a:rPr>
              <a:t> terms:</a:t>
            </a:r>
            <a:endParaRPr sz="3000"/>
          </a:p>
          <a:p>
            <a:pPr indent="-273050" lvl="1" marL="742950" marR="0" rtl="0" algn="l">
              <a:lnSpc>
                <a:spcPct val="90000"/>
              </a:lnSpc>
              <a:spcBef>
                <a:spcPts val="56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Score = TF-IDF(term</a:t>
            </a:r>
            <a:r>
              <a:rPr b="0" baseline="-25000" i="0" lang="en-US" sz="2600" u="none" cap="none" strike="noStrike">
                <a:solidFill>
                  <a:schemeClr val="dk1"/>
                </a:solidFill>
                <a:latin typeface="Calibri"/>
                <a:ea typeface="Calibri"/>
                <a:cs typeface="Calibri"/>
                <a:sym typeface="Calibri"/>
              </a:rPr>
              <a:t>1</a:t>
            </a:r>
            <a:r>
              <a:rPr b="0" i="0" lang="en-US" sz="2600" u="none" cap="none" strike="noStrike">
                <a:solidFill>
                  <a:schemeClr val="dk1"/>
                </a:solidFill>
                <a:latin typeface="Calibri"/>
                <a:ea typeface="Calibri"/>
                <a:cs typeface="Calibri"/>
                <a:sym typeface="Calibri"/>
              </a:rPr>
              <a:t>) + TF-IDF(term</a:t>
            </a:r>
            <a:r>
              <a:rPr b="0" baseline="-25000" i="0" lang="en-US" sz="2600" u="none" cap="none" strike="noStrike">
                <a:solidFill>
                  <a:schemeClr val="dk1"/>
                </a:solidFill>
                <a:latin typeface="Calibri"/>
                <a:ea typeface="Calibri"/>
                <a:cs typeface="Calibri"/>
                <a:sym typeface="Calibri"/>
              </a:rPr>
              <a:t>2</a:t>
            </a:r>
            <a:r>
              <a:rPr b="0" i="0" lang="en-US" sz="2600" u="none" cap="none" strike="noStrike">
                <a:solidFill>
                  <a:schemeClr val="dk1"/>
                </a:solidFill>
                <a:latin typeface="Calibri"/>
                <a:ea typeface="Calibri"/>
                <a:cs typeface="Calibri"/>
                <a:sym typeface="Calibri"/>
              </a:rPr>
              <a:t>) + … + </a:t>
            </a:r>
            <a:br>
              <a:rPr b="0" i="0" lang="en-US" sz="2600" u="none" cap="none" strike="noStrike">
                <a:solidFill>
                  <a:schemeClr val="dk1"/>
                </a:solidFill>
                <a:latin typeface="Calibri"/>
                <a:ea typeface="Calibri"/>
                <a:cs typeface="Calibri"/>
                <a:sym typeface="Calibri"/>
              </a:rPr>
            </a:br>
            <a:r>
              <a:rPr b="0" i="0" lang="en-US" sz="2600" u="none" cap="none" strike="noStrike">
                <a:solidFill>
                  <a:schemeClr val="dk1"/>
                </a:solidFill>
                <a:latin typeface="Calibri"/>
                <a:ea typeface="Calibri"/>
                <a:cs typeface="Calibri"/>
                <a:sym typeface="Calibri"/>
              </a:rPr>
              <a:t>              TF-IDF(term</a:t>
            </a:r>
            <a:r>
              <a:rPr b="0" baseline="-25000" i="0" lang="en-US" sz="2600" u="none" cap="none" strike="noStrike">
                <a:solidFill>
                  <a:schemeClr val="dk1"/>
                </a:solidFill>
                <a:latin typeface="Calibri"/>
                <a:ea typeface="Calibri"/>
                <a:cs typeface="Calibri"/>
                <a:sym typeface="Calibri"/>
              </a:rPr>
              <a:t>n</a:t>
            </a:r>
            <a:r>
              <a:rPr b="0" i="0" lang="en-US" sz="2600" u="none" cap="none" strike="noStrike">
                <a:solidFill>
                  <a:schemeClr val="dk1"/>
                </a:solidFill>
                <a:latin typeface="Calibri"/>
                <a:ea typeface="Calibri"/>
                <a:cs typeface="Calibri"/>
                <a:sym typeface="Calibri"/>
              </a:rPr>
              <a:t>)</a:t>
            </a:r>
            <a:endParaRPr sz="2600"/>
          </a:p>
        </p:txBody>
      </p:sp>
      <p:sp>
        <p:nvSpPr>
          <p:cNvPr id="458" name="Google Shape;458;p5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TF-IDF Example</a:t>
            </a:r>
            <a:endParaRPr/>
          </a:p>
        </p:txBody>
      </p:sp>
      <p:sp>
        <p:nvSpPr>
          <p:cNvPr id="464" name="Google Shape;464;p53"/>
          <p:cNvSpPr txBox="1"/>
          <p:nvPr>
            <p:ph idx="4294967295" type="body"/>
          </p:nvPr>
        </p:nvSpPr>
        <p:spPr>
          <a:xfrm>
            <a:off x="457200" y="1200150"/>
            <a:ext cx="8229600" cy="1416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9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Using Bing, compute the TF-IDF scores for 2 documents that contain the words </a:t>
            </a:r>
            <a:r>
              <a:rPr b="0" i="1" lang="en-US" sz="2600" u="none">
                <a:solidFill>
                  <a:schemeClr val="dk1"/>
                </a:solidFill>
                <a:latin typeface="Calibri"/>
                <a:ea typeface="Calibri"/>
                <a:cs typeface="Calibri"/>
                <a:sym typeface="Calibri"/>
              </a:rPr>
              <a:t>harding</a:t>
            </a:r>
            <a:r>
              <a:rPr b="0" i="0" lang="en-US" sz="2600" u="none">
                <a:solidFill>
                  <a:schemeClr val="dk1"/>
                </a:solidFill>
                <a:latin typeface="Calibri"/>
                <a:ea typeface="Calibri"/>
                <a:cs typeface="Calibri"/>
                <a:sym typeface="Calibri"/>
              </a:rPr>
              <a:t> AND </a:t>
            </a:r>
            <a:r>
              <a:rPr b="0" i="1" lang="en-US" sz="2600" u="none">
                <a:solidFill>
                  <a:schemeClr val="dk1"/>
                </a:solidFill>
                <a:latin typeface="Calibri"/>
                <a:ea typeface="Calibri"/>
                <a:cs typeface="Calibri"/>
                <a:sym typeface="Calibri"/>
              </a:rPr>
              <a:t>university</a:t>
            </a:r>
            <a:endParaRPr i="1" sz="2800"/>
          </a:p>
          <a:p>
            <a:pPr indent="0" lvl="0" marL="342900" marR="0" rtl="0" algn="l">
              <a:lnSpc>
                <a:spcPct val="90000"/>
              </a:lnSpc>
              <a:spcBef>
                <a:spcPts val="600"/>
              </a:spcBef>
              <a:spcAft>
                <a:spcPts val="0"/>
              </a:spcAft>
              <a:buNone/>
            </a:pPr>
            <a:r>
              <a:t/>
            </a:r>
            <a:endParaRPr sz="600"/>
          </a:p>
          <a:p>
            <a:pPr indent="-317500" lvl="0" marL="342900" marR="0" rtl="0" algn="l">
              <a:lnSpc>
                <a:spcPct val="90000"/>
              </a:lnSpc>
              <a:spcBef>
                <a:spcPts val="6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Assume Bing has </a:t>
            </a:r>
            <a:r>
              <a:rPr b="1" lang="en-US" sz="2600"/>
              <a:t>1</a:t>
            </a:r>
            <a:r>
              <a:rPr b="1" i="0" lang="en-US" sz="2600" u="none">
                <a:solidFill>
                  <a:schemeClr val="dk1"/>
                </a:solidFill>
              </a:rPr>
              <a:t>0 billion documents</a:t>
            </a:r>
            <a:r>
              <a:rPr b="0" i="0" lang="en-US" sz="2600" u="none">
                <a:solidFill>
                  <a:schemeClr val="dk1"/>
                </a:solidFill>
                <a:latin typeface="Calibri"/>
                <a:ea typeface="Calibri"/>
                <a:cs typeface="Calibri"/>
                <a:sym typeface="Calibri"/>
              </a:rPr>
              <a:t> indexed</a:t>
            </a:r>
            <a:endParaRPr sz="2400"/>
          </a:p>
        </p:txBody>
      </p:sp>
      <p:sp>
        <p:nvSpPr>
          <p:cNvPr id="465" name="Google Shape;465;p5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Graph showing the size of Bing, sitting between 9 billion and 10 billion web pages indexed in late September of 2020." id="466" name="Google Shape;466;p53" title="Size of Bing"/>
          <p:cNvPicPr preferRelativeResize="0"/>
          <p:nvPr/>
        </p:nvPicPr>
        <p:blipFill>
          <a:blip r:embed="rId3">
            <a:alphaModFix/>
          </a:blip>
          <a:stretch>
            <a:fillRect/>
          </a:stretch>
        </p:blipFill>
        <p:spPr>
          <a:xfrm>
            <a:off x="2627788" y="2581750"/>
            <a:ext cx="3888413" cy="2221950"/>
          </a:xfrm>
          <a:prstGeom prst="rect">
            <a:avLst/>
          </a:prstGeom>
          <a:noFill/>
          <a:ln>
            <a:noFill/>
          </a:ln>
        </p:spPr>
      </p:pic>
      <p:sp>
        <p:nvSpPr>
          <p:cNvPr id="467" name="Google Shape;467;p53"/>
          <p:cNvSpPr txBox="1"/>
          <p:nvPr/>
        </p:nvSpPr>
        <p:spPr>
          <a:xfrm>
            <a:off x="6045875" y="4647350"/>
            <a:ext cx="3021900" cy="22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200" u="sng">
                <a:solidFill>
                  <a:schemeClr val="hlink"/>
                </a:solidFill>
                <a:latin typeface="Calibri"/>
                <a:ea typeface="Calibri"/>
                <a:cs typeface="Calibri"/>
                <a:sym typeface="Calibri"/>
                <a:hlinkClick r:id="rId4"/>
              </a:rPr>
              <a:t>WorldWideWebSize.com</a:t>
            </a:r>
            <a:r>
              <a:rPr lang="en-US" sz="1200">
                <a:latin typeface="Calibri"/>
                <a:ea typeface="Calibri"/>
                <a:cs typeface="Calibri"/>
                <a:sym typeface="Calibri"/>
              </a:rPr>
              <a:t> (accessed Sep 2020)</a:t>
            </a:r>
            <a:endParaRPr sz="12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TF-IDF Example</a:t>
            </a:r>
            <a:endParaRPr/>
          </a:p>
        </p:txBody>
      </p:sp>
      <p:sp>
        <p:nvSpPr>
          <p:cNvPr id="473" name="Google Shape;473;p54"/>
          <p:cNvSpPr txBox="1"/>
          <p:nvPr>
            <p:ph idx="4294967295" type="body"/>
          </p:nvPr>
        </p:nvSpPr>
        <p:spPr>
          <a:xfrm>
            <a:off x="457200" y="1200150"/>
            <a:ext cx="8229600" cy="3519300"/>
          </a:xfrm>
          <a:prstGeom prst="rect">
            <a:avLst/>
          </a:prstGeom>
          <a:noFill/>
          <a:ln>
            <a:noFill/>
          </a:ln>
        </p:spPr>
        <p:txBody>
          <a:bodyPr anchorCtr="0" anchor="t" bIns="45700" lIns="91425" spcFirstLastPara="1" rIns="91425" wrap="square" tIns="45700">
            <a:noAutofit/>
          </a:bodyPr>
          <a:lstStyle/>
          <a:p>
            <a:pPr indent="-336550" lvl="0" marL="342900" marR="0" rtl="0" algn="l">
              <a:lnSpc>
                <a:spcPct val="90000"/>
              </a:lnSpc>
              <a:spcBef>
                <a:spcPts val="60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Actions to perform:</a:t>
            </a:r>
            <a:endParaRPr sz="3100"/>
          </a:p>
          <a:p>
            <a:pPr indent="-508000" lvl="1" marL="914400" marR="0" rtl="0" algn="l">
              <a:lnSpc>
                <a:spcPct val="90000"/>
              </a:lnSpc>
              <a:spcBef>
                <a:spcPts val="520"/>
              </a:spcBef>
              <a:spcAft>
                <a:spcPts val="0"/>
              </a:spcAft>
              <a:buClr>
                <a:schemeClr val="dk1"/>
              </a:buClr>
              <a:buSzPts val="2500"/>
              <a:buFont typeface="Calibri"/>
              <a:buAutoNum type="arabicPeriod"/>
            </a:pPr>
            <a:r>
              <a:rPr b="0" i="0" lang="en-US" sz="2500" u="none" cap="none" strike="noStrike">
                <a:solidFill>
                  <a:schemeClr val="dk1"/>
                </a:solidFill>
                <a:latin typeface="Calibri"/>
                <a:ea typeface="Calibri"/>
                <a:cs typeface="Calibri"/>
                <a:sym typeface="Calibri"/>
              </a:rPr>
              <a:t>Query Bing with </a:t>
            </a:r>
            <a:r>
              <a:rPr b="0" i="1" lang="en-US" sz="2500" u="none" cap="none" strike="noStrike">
                <a:solidFill>
                  <a:schemeClr val="dk1"/>
                </a:solidFill>
                <a:latin typeface="Calibri"/>
                <a:ea typeface="Calibri"/>
                <a:cs typeface="Calibri"/>
                <a:sym typeface="Calibri"/>
              </a:rPr>
              <a:t>harding university </a:t>
            </a:r>
            <a:r>
              <a:rPr b="0" i="0" lang="en-US" sz="2500" u="none" cap="none" strike="noStrike">
                <a:solidFill>
                  <a:schemeClr val="dk1"/>
                </a:solidFill>
                <a:latin typeface="Calibri"/>
                <a:ea typeface="Calibri"/>
                <a:cs typeface="Calibri"/>
                <a:sym typeface="Calibri"/>
              </a:rPr>
              <a:t>to pick 2 docs</a:t>
            </a:r>
            <a:endParaRPr sz="2700"/>
          </a:p>
          <a:p>
            <a:pPr indent="-508000" lvl="1" marL="914400" marR="0" rtl="0" algn="l">
              <a:lnSpc>
                <a:spcPct val="90000"/>
              </a:lnSpc>
              <a:spcBef>
                <a:spcPts val="520"/>
              </a:spcBef>
              <a:spcAft>
                <a:spcPts val="0"/>
              </a:spcAft>
              <a:buClr>
                <a:schemeClr val="dk1"/>
              </a:buClr>
              <a:buSzPts val="2500"/>
              <a:buFont typeface="Calibri"/>
              <a:buAutoNum type="arabicPeriod"/>
            </a:pPr>
            <a:r>
              <a:rPr b="0" i="0" lang="en-US" sz="2500" u="none" cap="none" strike="noStrike">
                <a:solidFill>
                  <a:schemeClr val="dk1"/>
                </a:solidFill>
                <a:latin typeface="Calibri"/>
                <a:ea typeface="Calibri"/>
                <a:cs typeface="Calibri"/>
                <a:sym typeface="Calibri"/>
              </a:rPr>
              <a:t>Query Bing with just </a:t>
            </a:r>
            <a:r>
              <a:rPr b="0" i="1" lang="en-US" sz="2500" u="none" cap="none" strike="noStrike">
                <a:solidFill>
                  <a:schemeClr val="dk1"/>
                </a:solidFill>
                <a:latin typeface="Calibri"/>
                <a:ea typeface="Calibri"/>
                <a:cs typeface="Calibri"/>
                <a:sym typeface="Calibri"/>
              </a:rPr>
              <a:t>harding</a:t>
            </a:r>
            <a:r>
              <a:rPr b="0" i="0" lang="en-US" sz="2500" u="none" cap="none" strike="noStrike">
                <a:solidFill>
                  <a:schemeClr val="dk1"/>
                </a:solidFill>
                <a:latin typeface="Calibri"/>
                <a:ea typeface="Calibri"/>
                <a:cs typeface="Calibri"/>
                <a:sym typeface="Calibri"/>
              </a:rPr>
              <a:t> to determine how many docs contain </a:t>
            </a:r>
            <a:r>
              <a:rPr b="0" i="1" lang="en-US" sz="2500" u="none" cap="none" strike="noStrike">
                <a:solidFill>
                  <a:schemeClr val="dk1"/>
                </a:solidFill>
                <a:latin typeface="Calibri"/>
                <a:ea typeface="Calibri"/>
                <a:cs typeface="Calibri"/>
                <a:sym typeface="Calibri"/>
              </a:rPr>
              <a:t>harding</a:t>
            </a:r>
            <a:endParaRPr sz="2700"/>
          </a:p>
          <a:p>
            <a:pPr indent="-508000" lvl="1" marL="914400" marR="0" rtl="0" algn="l">
              <a:lnSpc>
                <a:spcPct val="90000"/>
              </a:lnSpc>
              <a:spcBef>
                <a:spcPts val="520"/>
              </a:spcBef>
              <a:spcAft>
                <a:spcPts val="0"/>
              </a:spcAft>
              <a:buClr>
                <a:schemeClr val="dk1"/>
              </a:buClr>
              <a:buSzPts val="2500"/>
              <a:buFont typeface="Calibri"/>
              <a:buAutoNum type="arabicPeriod"/>
            </a:pPr>
            <a:r>
              <a:rPr b="0" i="0" lang="en-US" sz="2500" u="none" cap="none" strike="noStrike">
                <a:solidFill>
                  <a:schemeClr val="dk1"/>
                </a:solidFill>
                <a:latin typeface="Calibri"/>
                <a:ea typeface="Calibri"/>
                <a:cs typeface="Calibri"/>
                <a:sym typeface="Calibri"/>
              </a:rPr>
              <a:t>Query Bing with just </a:t>
            </a:r>
            <a:r>
              <a:rPr b="0" i="1" lang="en-US" sz="2500" u="none" cap="none" strike="noStrike">
                <a:solidFill>
                  <a:schemeClr val="dk1"/>
                </a:solidFill>
                <a:latin typeface="Calibri"/>
                <a:ea typeface="Calibri"/>
                <a:cs typeface="Calibri"/>
                <a:sym typeface="Calibri"/>
              </a:rPr>
              <a:t>university</a:t>
            </a:r>
            <a:r>
              <a:rPr b="0" i="0" lang="en-US" sz="2500" u="none" cap="none" strike="noStrike">
                <a:solidFill>
                  <a:schemeClr val="dk1"/>
                </a:solidFill>
                <a:latin typeface="Calibri"/>
                <a:ea typeface="Calibri"/>
                <a:cs typeface="Calibri"/>
                <a:sym typeface="Calibri"/>
              </a:rPr>
              <a:t> to determine how many docs contain </a:t>
            </a:r>
            <a:r>
              <a:rPr b="0" i="1" lang="en-US" sz="2500" u="none" cap="none" strike="noStrike">
                <a:solidFill>
                  <a:schemeClr val="dk1"/>
                </a:solidFill>
                <a:latin typeface="Calibri"/>
                <a:ea typeface="Calibri"/>
                <a:cs typeface="Calibri"/>
                <a:sym typeface="Calibri"/>
              </a:rPr>
              <a:t>university </a:t>
            </a:r>
            <a:endParaRPr sz="2700"/>
          </a:p>
        </p:txBody>
      </p:sp>
      <p:sp>
        <p:nvSpPr>
          <p:cNvPr id="474" name="Google Shape;474;p5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Search results page from Bing of Harding University. The main Harding University page is the first result." id="479" name="Google Shape;479;p55" title="Harding University Bing Search"/>
          <p:cNvPicPr preferRelativeResize="0"/>
          <p:nvPr/>
        </p:nvPicPr>
        <p:blipFill rotWithShape="1">
          <a:blip r:embed="rId3">
            <a:alphaModFix/>
          </a:blip>
          <a:srcRect b="0" l="0" r="0" t="0"/>
          <a:stretch/>
        </p:blipFill>
        <p:spPr>
          <a:xfrm>
            <a:off x="1504737" y="1198676"/>
            <a:ext cx="6134525" cy="3607749"/>
          </a:xfrm>
          <a:prstGeom prst="rect">
            <a:avLst/>
          </a:prstGeom>
          <a:noFill/>
          <a:ln>
            <a:noFill/>
          </a:ln>
        </p:spPr>
      </p:pic>
      <p:sp>
        <p:nvSpPr>
          <p:cNvPr id="480" name="Google Shape;480;p5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400" u="none" cap="none" strike="noStrike">
                <a:solidFill>
                  <a:schemeClr val="dk1"/>
                </a:solidFill>
                <a:latin typeface="Calibri"/>
                <a:ea typeface="Calibri"/>
                <a:cs typeface="Calibri"/>
                <a:sym typeface="Calibri"/>
              </a:rPr>
              <a:t>1) Search for </a:t>
            </a:r>
            <a:r>
              <a:rPr b="0" i="1" lang="en-US" sz="3400" u="none" cap="none" strike="noStrike">
                <a:solidFill>
                  <a:schemeClr val="dk1"/>
                </a:solidFill>
                <a:latin typeface="Calibri"/>
                <a:ea typeface="Calibri"/>
                <a:cs typeface="Calibri"/>
                <a:sym typeface="Calibri"/>
              </a:rPr>
              <a:t>harding university</a:t>
            </a:r>
            <a:br>
              <a:rPr b="0" i="1" lang="en-US" sz="3400" u="none" cap="none" strike="noStrike">
                <a:solidFill>
                  <a:schemeClr val="dk1"/>
                </a:solidFill>
                <a:latin typeface="Calibri"/>
                <a:ea typeface="Calibri"/>
                <a:cs typeface="Calibri"/>
                <a:sym typeface="Calibri"/>
              </a:rPr>
            </a:br>
            <a:r>
              <a:rPr b="0" i="0" lang="en-US" sz="3400" u="none" cap="none" strike="noStrike">
                <a:solidFill>
                  <a:schemeClr val="dk1"/>
                </a:solidFill>
                <a:latin typeface="Calibri"/>
                <a:ea typeface="Calibri"/>
                <a:cs typeface="Calibri"/>
                <a:sym typeface="Calibri"/>
              </a:rPr>
              <a:t>and choose two results</a:t>
            </a:r>
            <a:endParaRPr sz="4200"/>
          </a:p>
        </p:txBody>
      </p:sp>
      <p:sp>
        <p:nvSpPr>
          <p:cNvPr id="481" name="Google Shape;481;p5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descr="When searching for harding, the first webpage that shows is still Harding University, but the engine states that there are about 12 million results. This is an exaggeration." id="486" name="Google Shape;486;p56" title="Bing Search Results for Harding"/>
          <p:cNvPicPr preferRelativeResize="0"/>
          <p:nvPr/>
        </p:nvPicPr>
        <p:blipFill rotWithShape="1">
          <a:blip r:embed="rId3">
            <a:alphaModFix/>
          </a:blip>
          <a:srcRect b="0" l="0" r="0" t="0"/>
          <a:stretch/>
        </p:blipFill>
        <p:spPr>
          <a:xfrm>
            <a:off x="1328738" y="1063375"/>
            <a:ext cx="6486525" cy="3814763"/>
          </a:xfrm>
          <a:prstGeom prst="rect">
            <a:avLst/>
          </a:prstGeom>
          <a:noFill/>
          <a:ln>
            <a:noFill/>
          </a:ln>
        </p:spPr>
      </p:pic>
      <p:sp>
        <p:nvSpPr>
          <p:cNvPr id="487" name="Google Shape;487;p5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2) Search for </a:t>
            </a:r>
            <a:r>
              <a:rPr b="0" i="1" lang="en-US" sz="4400" u="none" cap="none" strike="noStrike">
                <a:solidFill>
                  <a:schemeClr val="dk1"/>
                </a:solidFill>
                <a:latin typeface="Calibri"/>
                <a:ea typeface="Calibri"/>
                <a:cs typeface="Calibri"/>
                <a:sym typeface="Calibri"/>
              </a:rPr>
              <a:t>harding</a:t>
            </a:r>
            <a:endParaRPr/>
          </a:p>
        </p:txBody>
      </p:sp>
      <p:sp>
        <p:nvSpPr>
          <p:cNvPr id="488" name="Google Shape;488;p56"/>
          <p:cNvSpPr/>
          <p:nvPr/>
        </p:nvSpPr>
        <p:spPr>
          <a:xfrm>
            <a:off x="5052175" y="2332500"/>
            <a:ext cx="908100" cy="3429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489" name="Google Shape;489;p56"/>
          <p:cNvCxnSpPr/>
          <p:nvPr/>
        </p:nvCxnSpPr>
        <p:spPr>
          <a:xfrm flipH="1">
            <a:off x="5960275" y="2258475"/>
            <a:ext cx="457200" cy="171600"/>
          </a:xfrm>
          <a:prstGeom prst="straightConnector1">
            <a:avLst/>
          </a:prstGeom>
          <a:noFill/>
          <a:ln cap="flat" cmpd="sng" w="25400">
            <a:solidFill>
              <a:srgbClr val="FF0000"/>
            </a:solidFill>
            <a:prstDash val="solid"/>
            <a:miter lim="800000"/>
            <a:headEnd len="sm" w="sm" type="none"/>
            <a:tailEnd len="med" w="med" type="stealth"/>
          </a:ln>
        </p:spPr>
      </p:cxnSp>
      <p:sp>
        <p:nvSpPr>
          <p:cNvPr id="490" name="Google Shape;490;p56"/>
          <p:cNvSpPr txBox="1"/>
          <p:nvPr/>
        </p:nvSpPr>
        <p:spPr>
          <a:xfrm>
            <a:off x="6417475" y="2087025"/>
            <a:ext cx="19812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Gross exaggeration</a:t>
            </a:r>
            <a:endParaRPr/>
          </a:p>
        </p:txBody>
      </p:sp>
      <p:sp>
        <p:nvSpPr>
          <p:cNvPr id="491" name="Google Shape;491;p5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Search Results page for &quot;university&quot; on bing. About 439 million results are said to be found." id="496" name="Google Shape;496;p57" title="Bing Search Results for University"/>
          <p:cNvPicPr preferRelativeResize="0"/>
          <p:nvPr/>
        </p:nvPicPr>
        <p:blipFill rotWithShape="1">
          <a:blip r:embed="rId3">
            <a:alphaModFix/>
          </a:blip>
          <a:srcRect b="0" l="0" r="0" t="0"/>
          <a:stretch/>
        </p:blipFill>
        <p:spPr>
          <a:xfrm>
            <a:off x="1328725" y="1054875"/>
            <a:ext cx="6486525" cy="3814763"/>
          </a:xfrm>
          <a:prstGeom prst="rect">
            <a:avLst/>
          </a:prstGeom>
          <a:noFill/>
          <a:ln>
            <a:noFill/>
          </a:ln>
        </p:spPr>
      </p:pic>
      <p:sp>
        <p:nvSpPr>
          <p:cNvPr id="497" name="Google Shape;497;p5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2) Search for </a:t>
            </a:r>
            <a:r>
              <a:rPr b="0" i="1" lang="en-US" sz="4400" u="none" cap="none" strike="noStrike">
                <a:solidFill>
                  <a:schemeClr val="dk1"/>
                </a:solidFill>
                <a:latin typeface="Calibri"/>
                <a:ea typeface="Calibri"/>
                <a:cs typeface="Calibri"/>
                <a:sym typeface="Calibri"/>
              </a:rPr>
              <a:t>university</a:t>
            </a:r>
            <a:endParaRPr/>
          </a:p>
        </p:txBody>
      </p:sp>
      <p:sp>
        <p:nvSpPr>
          <p:cNvPr id="498" name="Google Shape;498;p57"/>
          <p:cNvSpPr/>
          <p:nvPr/>
        </p:nvSpPr>
        <p:spPr>
          <a:xfrm>
            <a:off x="4989100" y="2344425"/>
            <a:ext cx="1023000" cy="342900"/>
          </a:xfrm>
          <a:prstGeom prst="ellipse">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499" name="Google Shape;499;p5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idx="4294967295" type="title"/>
          </p:nvPr>
        </p:nvSpPr>
        <p:spPr>
          <a:xfrm>
            <a:off x="133975" y="205969"/>
            <a:ext cx="8552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4200" u="none" cap="none" strike="noStrike">
                <a:solidFill>
                  <a:schemeClr val="dk1"/>
                </a:solidFill>
                <a:latin typeface="Calibri"/>
                <a:ea typeface="Calibri"/>
                <a:cs typeface="Calibri"/>
                <a:sym typeface="Calibri"/>
              </a:rPr>
              <a:t>Doc 1: </a:t>
            </a:r>
            <a:r>
              <a:rPr lang="en-US" sz="4200" u="sng">
                <a:solidFill>
                  <a:schemeClr val="hlink"/>
                </a:solidFill>
                <a:hlinkClick r:id="rId3"/>
              </a:rPr>
              <a:t>Harding - College of Pharmacy</a:t>
            </a:r>
            <a:endParaRPr sz="4200"/>
          </a:p>
        </p:txBody>
      </p:sp>
      <p:sp>
        <p:nvSpPr>
          <p:cNvPr id="505" name="Google Shape;505;p58"/>
          <p:cNvSpPr txBox="1"/>
          <p:nvPr>
            <p:ph idx="4294967295" type="body"/>
          </p:nvPr>
        </p:nvSpPr>
        <p:spPr>
          <a:xfrm>
            <a:off x="301700" y="1173150"/>
            <a:ext cx="5667900" cy="3609900"/>
          </a:xfrm>
          <a:prstGeom prst="rect">
            <a:avLst/>
          </a:prstGeom>
          <a:noFill/>
          <a:ln>
            <a:noFill/>
          </a:ln>
        </p:spPr>
        <p:txBody>
          <a:bodyPr anchorCtr="0" anchor="t" bIns="45700" lIns="91425" spcFirstLastPara="1" rIns="91425" wrap="square" tIns="45700">
            <a:noAutofit/>
          </a:bodyPr>
          <a:lstStyle/>
          <a:p>
            <a:pPr indent="-323850" lvl="0" marL="342900" rtl="0" algn="l">
              <a:lnSpc>
                <a:spcPct val="90000"/>
              </a:lnSpc>
              <a:spcBef>
                <a:spcPts val="600"/>
              </a:spcBef>
              <a:spcAft>
                <a:spcPts val="0"/>
              </a:spcAft>
              <a:buClr>
                <a:schemeClr val="dk1"/>
              </a:buClr>
              <a:buSzPts val="2700"/>
              <a:buFont typeface="Arial"/>
              <a:buChar char="•"/>
            </a:pPr>
            <a:r>
              <a:rPr lang="en-US" sz="2400"/>
              <a:t>webpage contains </a:t>
            </a:r>
            <a:r>
              <a:rPr lang="en-US" sz="2400">
                <a:solidFill>
                  <a:srgbClr val="0000FF"/>
                </a:solidFill>
              </a:rPr>
              <a:t>967</a:t>
            </a:r>
            <a:r>
              <a:rPr lang="en-US" sz="2400"/>
              <a:t> words</a:t>
            </a:r>
            <a:endParaRPr sz="2400"/>
          </a:p>
          <a:p>
            <a:pPr indent="-266700" lvl="1" marL="742950" rtl="0" algn="l">
              <a:lnSpc>
                <a:spcPct val="90000"/>
              </a:lnSpc>
              <a:spcBef>
                <a:spcPts val="600"/>
              </a:spcBef>
              <a:spcAft>
                <a:spcPts val="0"/>
              </a:spcAft>
              <a:buSzPts val="2500"/>
              <a:buChar char="–"/>
            </a:pPr>
            <a:r>
              <a:rPr lang="en-US" sz="2200"/>
              <a:t>"harding" appears </a:t>
            </a:r>
            <a:r>
              <a:rPr lang="en-US" sz="2200">
                <a:solidFill>
                  <a:srgbClr val="38761D"/>
                </a:solidFill>
              </a:rPr>
              <a:t>19</a:t>
            </a:r>
            <a:r>
              <a:rPr lang="en-US" sz="2200"/>
              <a:t> times</a:t>
            </a:r>
            <a:endParaRPr sz="2200"/>
          </a:p>
          <a:p>
            <a:pPr indent="-266700" lvl="1" marL="742950" rtl="0" algn="l">
              <a:lnSpc>
                <a:spcPct val="90000"/>
              </a:lnSpc>
              <a:spcBef>
                <a:spcPts val="600"/>
              </a:spcBef>
              <a:spcAft>
                <a:spcPts val="0"/>
              </a:spcAft>
              <a:buSzPts val="2500"/>
              <a:buChar char="–"/>
            </a:pPr>
            <a:r>
              <a:rPr lang="en-US" sz="2200"/>
              <a:t>"university" appears </a:t>
            </a:r>
            <a:r>
              <a:rPr lang="en-US" sz="2200">
                <a:solidFill>
                  <a:srgbClr val="B45F06"/>
                </a:solidFill>
              </a:rPr>
              <a:t>13</a:t>
            </a:r>
            <a:r>
              <a:rPr lang="en-US" sz="2200"/>
              <a:t> times</a:t>
            </a:r>
            <a:endParaRPr sz="2500"/>
          </a:p>
          <a:p>
            <a:pPr indent="0" lvl="0" marL="342900" marR="0" rtl="0" algn="l">
              <a:lnSpc>
                <a:spcPct val="90000"/>
              </a:lnSpc>
              <a:spcBef>
                <a:spcPts val="0"/>
              </a:spcBef>
              <a:spcAft>
                <a:spcPts val="0"/>
              </a:spcAft>
              <a:buNone/>
            </a:pPr>
            <a:r>
              <a:t/>
            </a:r>
            <a:endParaRPr sz="800"/>
          </a:p>
          <a:p>
            <a:pPr indent="0" lvl="0" marL="342900" marR="0" rtl="0" algn="l">
              <a:lnSpc>
                <a:spcPct val="90000"/>
              </a:lnSpc>
              <a:spcBef>
                <a:spcPts val="0"/>
              </a:spcBef>
              <a:spcAft>
                <a:spcPts val="0"/>
              </a:spcAft>
              <a:buNone/>
            </a:pPr>
            <a:r>
              <a:t/>
            </a:r>
            <a:endParaRPr sz="800"/>
          </a:p>
          <a:p>
            <a:pPr indent="0" lvl="0" marL="342900" marR="0" rtl="0" algn="l">
              <a:lnSpc>
                <a:spcPct val="90000"/>
              </a:lnSpc>
              <a:spcBef>
                <a:spcPts val="0"/>
              </a:spcBef>
              <a:spcAft>
                <a:spcPts val="0"/>
              </a:spcAft>
              <a:buNone/>
            </a:pPr>
            <a:r>
              <a:t/>
            </a:r>
            <a:endParaRPr sz="800"/>
          </a:p>
          <a:p>
            <a:pPr indent="-304800" lvl="0" marL="34290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TF(harding) = </a:t>
            </a:r>
            <a:r>
              <a:rPr b="0" i="0" lang="en-US" sz="2400" u="none">
                <a:solidFill>
                  <a:srgbClr val="38761D"/>
                </a:solidFill>
                <a:latin typeface="Calibri"/>
                <a:ea typeface="Calibri"/>
                <a:cs typeface="Calibri"/>
                <a:sym typeface="Calibri"/>
              </a:rPr>
              <a:t>19</a:t>
            </a:r>
            <a:r>
              <a:rPr b="0" i="0" lang="en-US" sz="2400" u="none">
                <a:solidFill>
                  <a:schemeClr val="dk1"/>
                </a:solidFill>
                <a:latin typeface="Calibri"/>
                <a:ea typeface="Calibri"/>
                <a:cs typeface="Calibri"/>
                <a:sym typeface="Calibri"/>
              </a:rPr>
              <a:t> / </a:t>
            </a:r>
            <a:r>
              <a:rPr b="0" i="0" lang="en-US" sz="2400" u="none">
                <a:solidFill>
                  <a:srgbClr val="0000FF"/>
                </a:solidFill>
                <a:latin typeface="Calibri"/>
                <a:ea typeface="Calibri"/>
                <a:cs typeface="Calibri"/>
                <a:sym typeface="Calibri"/>
              </a:rPr>
              <a:t>967</a:t>
            </a:r>
            <a:r>
              <a:rPr b="0" i="0" lang="en-US" sz="2400" u="none">
                <a:solidFill>
                  <a:srgbClr val="000000"/>
                </a:solidFill>
                <a:latin typeface="Calibri"/>
                <a:ea typeface="Calibri"/>
                <a:cs typeface="Calibri"/>
                <a:sym typeface="Calibri"/>
              </a:rPr>
              <a:t> </a:t>
            </a:r>
            <a:endParaRPr sz="2600">
              <a:solidFill>
                <a:srgbClr val="000000"/>
              </a:solidFill>
            </a:endParaRPr>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IDF(harding) = log</a:t>
            </a:r>
            <a:r>
              <a:rPr b="0" baseline="-25000" i="0" lang="en-US" sz="2400" u="none">
                <a:solidFill>
                  <a:schemeClr val="dk1"/>
                </a:solidFill>
                <a:latin typeface="Calibri"/>
                <a:ea typeface="Calibri"/>
                <a:cs typeface="Calibri"/>
                <a:sym typeface="Calibri"/>
              </a:rPr>
              <a:t>2</a:t>
            </a:r>
            <a:r>
              <a:rPr b="0" i="0" lang="en-US" sz="2400" u="none">
                <a:solidFill>
                  <a:schemeClr val="dk1"/>
                </a:solidFill>
                <a:latin typeface="Calibri"/>
                <a:ea typeface="Calibri"/>
                <a:cs typeface="Calibri"/>
                <a:sym typeface="Calibri"/>
              </a:rPr>
              <a:t>(</a:t>
            </a:r>
            <a:r>
              <a:rPr b="1" lang="en-US" sz="2400"/>
              <a:t>1</a:t>
            </a:r>
            <a:r>
              <a:rPr b="1" i="0" lang="en-US" sz="2400" u="none">
                <a:solidFill>
                  <a:schemeClr val="dk1"/>
                </a:solidFill>
              </a:rPr>
              <a:t>0B</a:t>
            </a:r>
            <a:r>
              <a:rPr b="0" i="0" lang="en-US" sz="2400" u="none">
                <a:solidFill>
                  <a:schemeClr val="dk1"/>
                </a:solidFill>
                <a:latin typeface="Calibri"/>
                <a:ea typeface="Calibri"/>
                <a:cs typeface="Calibri"/>
                <a:sym typeface="Calibri"/>
              </a:rPr>
              <a:t> / </a:t>
            </a:r>
            <a:r>
              <a:rPr i="0" lang="en-US" sz="2400" u="none">
                <a:solidFill>
                  <a:srgbClr val="FF0000"/>
                </a:solidFill>
              </a:rPr>
              <a:t>12.2M</a:t>
            </a:r>
            <a:r>
              <a:rPr b="0" i="0" lang="en-US" sz="2400" u="none">
                <a:solidFill>
                  <a:schemeClr val="dk1"/>
                </a:solidFill>
                <a:latin typeface="Calibri"/>
                <a:ea typeface="Calibri"/>
                <a:cs typeface="Calibri"/>
                <a:sym typeface="Calibri"/>
              </a:rPr>
              <a:t>)</a:t>
            </a:r>
            <a:endParaRPr sz="2600"/>
          </a:p>
          <a:p>
            <a:pPr indent="0" lvl="0" marL="342900" marR="0" rtl="0" algn="l">
              <a:lnSpc>
                <a:spcPct val="90000"/>
              </a:lnSpc>
              <a:spcBef>
                <a:spcPts val="600"/>
              </a:spcBef>
              <a:spcAft>
                <a:spcPts val="0"/>
              </a:spcAft>
              <a:buNone/>
            </a:pPr>
            <a:r>
              <a:t/>
            </a:r>
            <a:endParaRPr sz="800"/>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TF(university) = </a:t>
            </a:r>
            <a:r>
              <a:rPr b="0" i="0" lang="en-US" sz="2400" u="none">
                <a:solidFill>
                  <a:srgbClr val="B45F06"/>
                </a:solidFill>
                <a:latin typeface="Calibri"/>
                <a:ea typeface="Calibri"/>
                <a:cs typeface="Calibri"/>
                <a:sym typeface="Calibri"/>
              </a:rPr>
              <a:t>13</a:t>
            </a:r>
            <a:r>
              <a:rPr b="0" i="0" lang="en-US" sz="2400" u="none">
                <a:solidFill>
                  <a:schemeClr val="dk1"/>
                </a:solidFill>
                <a:latin typeface="Calibri"/>
                <a:ea typeface="Calibri"/>
                <a:cs typeface="Calibri"/>
                <a:sym typeface="Calibri"/>
              </a:rPr>
              <a:t> / </a:t>
            </a:r>
            <a:r>
              <a:rPr b="0" i="0" lang="en-US" sz="2400" u="none">
                <a:solidFill>
                  <a:srgbClr val="0000FF"/>
                </a:solidFill>
                <a:latin typeface="Calibri"/>
                <a:ea typeface="Calibri"/>
                <a:cs typeface="Calibri"/>
                <a:sym typeface="Calibri"/>
              </a:rPr>
              <a:t>967</a:t>
            </a:r>
            <a:endParaRPr sz="2600">
              <a:solidFill>
                <a:srgbClr val="0000FF"/>
              </a:solidFill>
            </a:endParaRPr>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IDF(university) = log</a:t>
            </a:r>
            <a:r>
              <a:rPr b="0" baseline="-25000" i="0" lang="en-US" sz="2400" u="none">
                <a:solidFill>
                  <a:schemeClr val="dk1"/>
                </a:solidFill>
                <a:latin typeface="Calibri"/>
                <a:ea typeface="Calibri"/>
                <a:cs typeface="Calibri"/>
                <a:sym typeface="Calibri"/>
              </a:rPr>
              <a:t>2</a:t>
            </a:r>
            <a:r>
              <a:rPr b="0" i="0" lang="en-US" sz="2400" u="none">
                <a:solidFill>
                  <a:schemeClr val="dk1"/>
                </a:solidFill>
                <a:latin typeface="Calibri"/>
                <a:ea typeface="Calibri"/>
                <a:cs typeface="Calibri"/>
                <a:sym typeface="Calibri"/>
              </a:rPr>
              <a:t>(</a:t>
            </a:r>
            <a:r>
              <a:rPr b="1" lang="en-US" sz="2400"/>
              <a:t>1</a:t>
            </a:r>
            <a:r>
              <a:rPr b="1" i="0" lang="en-US" sz="2400" u="none">
                <a:solidFill>
                  <a:schemeClr val="dk1"/>
                </a:solidFill>
              </a:rPr>
              <a:t>0B</a:t>
            </a:r>
            <a:r>
              <a:rPr b="0" i="0" lang="en-US" sz="2400" u="none">
                <a:solidFill>
                  <a:schemeClr val="dk1"/>
                </a:solidFill>
                <a:latin typeface="Calibri"/>
                <a:ea typeface="Calibri"/>
                <a:cs typeface="Calibri"/>
                <a:sym typeface="Calibri"/>
              </a:rPr>
              <a:t> / </a:t>
            </a:r>
            <a:r>
              <a:rPr i="0" lang="en-US" sz="2400" u="none">
                <a:solidFill>
                  <a:srgbClr val="9900FF"/>
                </a:solidFill>
              </a:rPr>
              <a:t>439M</a:t>
            </a:r>
            <a:r>
              <a:rPr b="0" i="0" lang="en-US" sz="2400" u="none">
                <a:solidFill>
                  <a:schemeClr val="dk1"/>
                </a:solidFill>
                <a:latin typeface="Calibri"/>
                <a:ea typeface="Calibri"/>
                <a:cs typeface="Calibri"/>
                <a:sym typeface="Calibri"/>
              </a:rPr>
              <a:t>)</a:t>
            </a:r>
            <a:endParaRPr b="1" sz="2600"/>
          </a:p>
        </p:txBody>
      </p:sp>
      <p:sp>
        <p:nvSpPr>
          <p:cNvPr id="506" name="Google Shape;506;p5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Bing Search Results for &quot;harding&quot; shows about 12 million results." id="507" name="Google Shape;507;p58" title="Bing Search Results for &quot;harding&quot;"/>
          <p:cNvPicPr preferRelativeResize="0"/>
          <p:nvPr/>
        </p:nvPicPr>
        <p:blipFill rotWithShape="1">
          <a:blip r:embed="rId4">
            <a:alphaModFix/>
          </a:blip>
          <a:srcRect b="57969" l="21337" r="28632" t="19556"/>
          <a:stretch/>
        </p:blipFill>
        <p:spPr>
          <a:xfrm>
            <a:off x="5183788" y="2776144"/>
            <a:ext cx="3875725" cy="767888"/>
          </a:xfrm>
          <a:prstGeom prst="rect">
            <a:avLst/>
          </a:prstGeom>
          <a:noFill/>
          <a:ln cap="flat" cmpd="sng" w="9525">
            <a:solidFill>
              <a:srgbClr val="000000"/>
            </a:solidFill>
            <a:prstDash val="solid"/>
            <a:round/>
            <a:headEnd len="sm" w="sm" type="none"/>
            <a:tailEnd len="sm" w="sm" type="none"/>
          </a:ln>
        </p:spPr>
      </p:pic>
      <p:pic>
        <p:nvPicPr>
          <p:cNvPr descr="Search Results page for &quot;university&quot; on bing. About 439 million results are said to be found." id="508" name="Google Shape;508;p58" title="Bing Search Results for &quot;university&quot;"/>
          <p:cNvPicPr preferRelativeResize="0"/>
          <p:nvPr/>
        </p:nvPicPr>
        <p:blipFill rotWithShape="1">
          <a:blip r:embed="rId5">
            <a:alphaModFix/>
          </a:blip>
          <a:srcRect b="58834" l="20666" r="28442" t="21036"/>
          <a:stretch/>
        </p:blipFill>
        <p:spPr>
          <a:xfrm>
            <a:off x="5159450" y="3978813"/>
            <a:ext cx="3924401" cy="684637"/>
          </a:xfrm>
          <a:prstGeom prst="rect">
            <a:avLst/>
          </a:prstGeom>
          <a:noFill/>
          <a:ln cap="flat" cmpd="sng" w="9525">
            <a:solidFill>
              <a:srgbClr val="000000"/>
            </a:solidFill>
            <a:prstDash val="solid"/>
            <a:round/>
            <a:headEnd len="sm" w="sm" type="none"/>
            <a:tailEnd len="sm" w="sm" type="none"/>
          </a:ln>
        </p:spPr>
      </p:pic>
      <p:sp>
        <p:nvSpPr>
          <p:cNvPr id="509" name="Google Shape;509;p58"/>
          <p:cNvSpPr txBox="1"/>
          <p:nvPr/>
        </p:nvSpPr>
        <p:spPr>
          <a:xfrm>
            <a:off x="5457947" y="1734281"/>
            <a:ext cx="3086100" cy="629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lnSpc>
                <a:spcPct val="90000"/>
              </a:lnSpc>
              <a:spcBef>
                <a:spcPts val="600"/>
              </a:spcBef>
              <a:spcAft>
                <a:spcPts val="0"/>
              </a:spcAft>
              <a:buNone/>
            </a:pPr>
            <a:r>
              <a:rPr lang="en-US" sz="2100">
                <a:latin typeface="Calibri"/>
                <a:ea typeface="Calibri"/>
                <a:cs typeface="Calibri"/>
                <a:sym typeface="Calibri"/>
              </a:rPr>
              <a:t>Assume Bing has </a:t>
            </a:r>
            <a:r>
              <a:rPr b="1" lang="en-US" sz="2100">
                <a:latin typeface="Calibri"/>
                <a:ea typeface="Calibri"/>
                <a:cs typeface="Calibri"/>
                <a:sym typeface="Calibri"/>
              </a:rPr>
              <a:t>1</a:t>
            </a:r>
            <a:r>
              <a:rPr b="1" lang="en-US" sz="2100">
                <a:latin typeface="Calibri"/>
                <a:ea typeface="Calibri"/>
                <a:cs typeface="Calibri"/>
                <a:sym typeface="Calibri"/>
              </a:rPr>
              <a:t>0 billion</a:t>
            </a:r>
            <a:r>
              <a:rPr lang="en-US" sz="2100">
                <a:latin typeface="Calibri"/>
                <a:ea typeface="Calibri"/>
                <a:cs typeface="Calibri"/>
                <a:sym typeface="Calibri"/>
              </a:rPr>
              <a:t> documents</a:t>
            </a:r>
            <a:r>
              <a:rPr lang="en-US" sz="2100">
                <a:latin typeface="Calibri"/>
                <a:ea typeface="Calibri"/>
                <a:cs typeface="Calibri"/>
                <a:sym typeface="Calibri"/>
              </a:rPr>
              <a:t> indexed</a:t>
            </a:r>
            <a:endParaRPr sz="2300">
              <a:latin typeface="Calibri"/>
              <a:ea typeface="Calibri"/>
              <a:cs typeface="Calibri"/>
              <a:sym typeface="Calibri"/>
            </a:endParaRPr>
          </a:p>
        </p:txBody>
      </p:sp>
      <p:sp>
        <p:nvSpPr>
          <p:cNvPr id="510" name="Google Shape;510;p58"/>
          <p:cNvSpPr/>
          <p:nvPr/>
        </p:nvSpPr>
        <p:spPr>
          <a:xfrm>
            <a:off x="8044925" y="3270125"/>
            <a:ext cx="1014600" cy="273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8"/>
          <p:cNvSpPr/>
          <p:nvPr/>
        </p:nvSpPr>
        <p:spPr>
          <a:xfrm>
            <a:off x="7968250" y="4422225"/>
            <a:ext cx="1014600" cy="273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4200" u="none" cap="none" strike="noStrike">
                <a:solidFill>
                  <a:schemeClr val="dk1"/>
                </a:solidFill>
                <a:latin typeface="Calibri"/>
                <a:ea typeface="Calibri"/>
                <a:cs typeface="Calibri"/>
                <a:sym typeface="Calibri"/>
              </a:rPr>
              <a:t>Doc 1: </a:t>
            </a:r>
            <a:r>
              <a:rPr lang="en-US" sz="4200" u="sng">
                <a:solidFill>
                  <a:schemeClr val="hlink"/>
                </a:solidFill>
                <a:hlinkClick r:id="rId3"/>
              </a:rPr>
              <a:t>Harding - College of Pharmacy</a:t>
            </a:r>
            <a:endParaRPr sz="4200"/>
          </a:p>
        </p:txBody>
      </p:sp>
      <p:sp>
        <p:nvSpPr>
          <p:cNvPr id="517" name="Google Shape;517;p59"/>
          <p:cNvSpPr txBox="1"/>
          <p:nvPr>
            <p:ph idx="1" type="body"/>
          </p:nvPr>
        </p:nvSpPr>
        <p:spPr>
          <a:xfrm>
            <a:off x="457200" y="1320975"/>
            <a:ext cx="6268800" cy="33921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TF(harding) = 19 / 967 = </a:t>
            </a:r>
            <a:r>
              <a:rPr i="0" lang="en-US" sz="2500" u="none">
                <a:solidFill>
                  <a:srgbClr val="FF0000"/>
                </a:solidFill>
              </a:rPr>
              <a:t>0.020</a:t>
            </a:r>
            <a:endParaRPr sz="2700">
              <a:solidFill>
                <a:srgbClr val="FF0000"/>
              </a:solidFill>
            </a:endParaRPr>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IDF(harding) = log</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a:t>
            </a:r>
            <a:r>
              <a:rPr lang="en-US" sz="2500"/>
              <a:t>1</a:t>
            </a:r>
            <a:r>
              <a:rPr b="0" i="0" lang="en-US" sz="2500" u="none">
                <a:solidFill>
                  <a:schemeClr val="dk1"/>
                </a:solidFill>
                <a:latin typeface="Calibri"/>
                <a:ea typeface="Calibri"/>
                <a:cs typeface="Calibri"/>
                <a:sym typeface="Calibri"/>
              </a:rPr>
              <a:t>0B / </a:t>
            </a:r>
            <a:r>
              <a:rPr i="0" lang="en-US" sz="2500" u="none">
                <a:solidFill>
                  <a:schemeClr val="dk1"/>
                </a:solidFill>
              </a:rPr>
              <a:t>12.2M</a:t>
            </a:r>
            <a:r>
              <a:rPr b="0" i="0" lang="en-US" sz="2500" u="none">
                <a:solidFill>
                  <a:schemeClr val="dk1"/>
                </a:solidFill>
                <a:latin typeface="Calibri"/>
                <a:ea typeface="Calibri"/>
                <a:cs typeface="Calibri"/>
                <a:sym typeface="Calibri"/>
              </a:rPr>
              <a:t>) =</a:t>
            </a:r>
            <a:r>
              <a:rPr i="0" lang="en-US" sz="2500" u="none">
                <a:solidFill>
                  <a:schemeClr val="dk1"/>
                </a:solidFill>
              </a:rPr>
              <a:t> </a:t>
            </a:r>
            <a:r>
              <a:rPr i="0" lang="en-US" sz="2500" u="none">
                <a:solidFill>
                  <a:srgbClr val="38761D"/>
                </a:solidFill>
              </a:rPr>
              <a:t>9.6</a:t>
            </a:r>
            <a:r>
              <a:rPr lang="en-US" sz="2500">
                <a:solidFill>
                  <a:srgbClr val="38761D"/>
                </a:solidFill>
              </a:rPr>
              <a:t>79</a:t>
            </a:r>
            <a:endParaRPr sz="2700">
              <a:solidFill>
                <a:srgbClr val="38761D"/>
              </a:solidFill>
            </a:endParaRPr>
          </a:p>
          <a:p>
            <a:pPr indent="0" lvl="0" marL="342900" marR="0" rtl="0" algn="l">
              <a:lnSpc>
                <a:spcPct val="90000"/>
              </a:lnSpc>
              <a:spcBef>
                <a:spcPts val="600"/>
              </a:spcBef>
              <a:spcAft>
                <a:spcPts val="0"/>
              </a:spcAft>
              <a:buNone/>
            </a:pPr>
            <a:r>
              <a:t/>
            </a:r>
            <a:endParaRPr sz="800"/>
          </a:p>
          <a:p>
            <a:pPr indent="0" lvl="0" marL="342900" marR="0" rtl="0" algn="l">
              <a:lnSpc>
                <a:spcPct val="90000"/>
              </a:lnSpc>
              <a:spcBef>
                <a:spcPts val="600"/>
              </a:spcBef>
              <a:spcAft>
                <a:spcPts val="0"/>
              </a:spcAft>
              <a:buNone/>
            </a:pPr>
            <a:r>
              <a:t/>
            </a:r>
            <a:endParaRPr sz="800"/>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TF(university) = 13 / 967 = </a:t>
            </a:r>
            <a:r>
              <a:rPr b="0" i="0" lang="en-US" sz="2500" u="none">
                <a:solidFill>
                  <a:srgbClr val="B45F06"/>
                </a:solidFill>
                <a:latin typeface="Calibri"/>
                <a:ea typeface="Calibri"/>
                <a:cs typeface="Calibri"/>
                <a:sym typeface="Calibri"/>
              </a:rPr>
              <a:t>0.013</a:t>
            </a:r>
            <a:endParaRPr sz="2700">
              <a:solidFill>
                <a:srgbClr val="B45F06"/>
              </a:solidFill>
            </a:endParaRPr>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IDF(university) = log</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a:t>
            </a:r>
            <a:r>
              <a:rPr lang="en-US" sz="2500"/>
              <a:t>1</a:t>
            </a:r>
            <a:r>
              <a:rPr b="0" i="0" lang="en-US" sz="2500" u="none">
                <a:solidFill>
                  <a:schemeClr val="dk1"/>
                </a:solidFill>
                <a:latin typeface="Calibri"/>
                <a:ea typeface="Calibri"/>
                <a:cs typeface="Calibri"/>
                <a:sym typeface="Calibri"/>
              </a:rPr>
              <a:t>0B / </a:t>
            </a:r>
            <a:r>
              <a:rPr i="0" lang="en-US" sz="2500" u="none">
                <a:solidFill>
                  <a:schemeClr val="dk1"/>
                </a:solidFill>
              </a:rPr>
              <a:t>439M</a:t>
            </a:r>
            <a:r>
              <a:rPr b="0" i="0" lang="en-US" sz="2500" u="none">
                <a:solidFill>
                  <a:schemeClr val="dk1"/>
                </a:solidFill>
                <a:latin typeface="Calibri"/>
                <a:ea typeface="Calibri"/>
                <a:cs typeface="Calibri"/>
                <a:sym typeface="Calibri"/>
              </a:rPr>
              <a:t>) = </a:t>
            </a:r>
            <a:r>
              <a:rPr b="0" i="0" lang="en-US" sz="2500" u="none">
                <a:solidFill>
                  <a:srgbClr val="9900FF"/>
                </a:solidFill>
                <a:latin typeface="Calibri"/>
                <a:ea typeface="Calibri"/>
                <a:cs typeface="Calibri"/>
                <a:sym typeface="Calibri"/>
              </a:rPr>
              <a:t>4.510</a:t>
            </a:r>
            <a:endParaRPr sz="2700">
              <a:solidFill>
                <a:srgbClr val="9900FF"/>
              </a:solidFill>
            </a:endParaRPr>
          </a:p>
          <a:p>
            <a:pPr indent="0" lvl="0" marL="342900" marR="0" rtl="0" algn="l">
              <a:lnSpc>
                <a:spcPct val="90000"/>
              </a:lnSpc>
              <a:spcBef>
                <a:spcPts val="600"/>
              </a:spcBef>
              <a:spcAft>
                <a:spcPts val="0"/>
              </a:spcAft>
              <a:buNone/>
            </a:pPr>
            <a:r>
              <a:t/>
            </a:r>
            <a:endParaRPr sz="800"/>
          </a:p>
          <a:p>
            <a:pPr indent="0" lvl="0" marL="342900" marR="0" rtl="0" algn="l">
              <a:lnSpc>
                <a:spcPct val="90000"/>
              </a:lnSpc>
              <a:spcBef>
                <a:spcPts val="600"/>
              </a:spcBef>
              <a:spcAft>
                <a:spcPts val="0"/>
              </a:spcAft>
              <a:buNone/>
            </a:pPr>
            <a:r>
              <a:t/>
            </a:r>
            <a:endParaRPr sz="800"/>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TF-IDF(harding) + TF-IDF(university) =</a:t>
            </a:r>
            <a:br>
              <a:rPr b="0" i="0" lang="en-US" sz="2500" u="none">
                <a:solidFill>
                  <a:schemeClr val="dk1"/>
                </a:solidFill>
                <a:latin typeface="Calibri"/>
                <a:ea typeface="Calibri"/>
                <a:cs typeface="Calibri"/>
                <a:sym typeface="Calibri"/>
              </a:rPr>
            </a:br>
            <a:r>
              <a:rPr b="0" i="0" lang="en-US" sz="2500" u="none">
                <a:solidFill>
                  <a:schemeClr val="dk1"/>
                </a:solidFill>
                <a:latin typeface="Calibri"/>
                <a:ea typeface="Calibri"/>
                <a:cs typeface="Calibri"/>
                <a:sym typeface="Calibri"/>
              </a:rPr>
              <a:t>  </a:t>
            </a:r>
            <a:r>
              <a:rPr b="0" i="0" lang="en-US" sz="2500" u="none">
                <a:solidFill>
                  <a:srgbClr val="FF0000"/>
                </a:solidFill>
                <a:latin typeface="Calibri"/>
                <a:ea typeface="Calibri"/>
                <a:cs typeface="Calibri"/>
                <a:sym typeface="Calibri"/>
              </a:rPr>
              <a:t>0.020</a:t>
            </a:r>
            <a:r>
              <a:rPr b="0" i="0" lang="en-US" sz="2500" u="none">
                <a:solidFill>
                  <a:schemeClr val="dk1"/>
                </a:solidFill>
                <a:latin typeface="Calibri"/>
                <a:ea typeface="Calibri"/>
                <a:cs typeface="Calibri"/>
                <a:sym typeface="Calibri"/>
              </a:rPr>
              <a:t> × </a:t>
            </a:r>
            <a:r>
              <a:rPr lang="en-US" sz="2500">
                <a:solidFill>
                  <a:srgbClr val="38761D"/>
                </a:solidFill>
              </a:rPr>
              <a:t>9.679</a:t>
            </a:r>
            <a:r>
              <a:rPr lang="en-US" sz="2500"/>
              <a:t> </a:t>
            </a:r>
            <a:r>
              <a:rPr b="0" i="0" lang="en-US" sz="2500" u="none">
                <a:solidFill>
                  <a:schemeClr val="dk1"/>
                </a:solidFill>
                <a:latin typeface="Calibri"/>
                <a:ea typeface="Calibri"/>
                <a:cs typeface="Calibri"/>
                <a:sym typeface="Calibri"/>
              </a:rPr>
              <a:t>+ </a:t>
            </a:r>
            <a:r>
              <a:rPr b="0" i="0" lang="en-US" sz="2500" u="none">
                <a:solidFill>
                  <a:srgbClr val="B45F06"/>
                </a:solidFill>
                <a:latin typeface="Calibri"/>
                <a:ea typeface="Calibri"/>
                <a:cs typeface="Calibri"/>
                <a:sym typeface="Calibri"/>
              </a:rPr>
              <a:t>0.01</a:t>
            </a:r>
            <a:r>
              <a:rPr lang="en-US" sz="2500">
                <a:solidFill>
                  <a:srgbClr val="B45F06"/>
                </a:solidFill>
              </a:rPr>
              <a:t>3</a:t>
            </a:r>
            <a:r>
              <a:rPr b="0" i="0" lang="en-US" sz="2500" u="none">
                <a:solidFill>
                  <a:schemeClr val="dk1"/>
                </a:solidFill>
                <a:latin typeface="Calibri"/>
                <a:ea typeface="Calibri"/>
                <a:cs typeface="Calibri"/>
                <a:sym typeface="Calibri"/>
              </a:rPr>
              <a:t> × </a:t>
            </a:r>
            <a:r>
              <a:rPr lang="en-US" sz="2500">
                <a:solidFill>
                  <a:srgbClr val="9900FF"/>
                </a:solidFill>
              </a:rPr>
              <a:t>4</a:t>
            </a:r>
            <a:r>
              <a:rPr b="0" i="0" lang="en-US" sz="2500" u="none">
                <a:solidFill>
                  <a:srgbClr val="9900FF"/>
                </a:solidFill>
                <a:latin typeface="Calibri"/>
                <a:ea typeface="Calibri"/>
                <a:cs typeface="Calibri"/>
                <a:sym typeface="Calibri"/>
              </a:rPr>
              <a:t>.510</a:t>
            </a:r>
            <a:r>
              <a:rPr b="0" i="0" lang="en-US" sz="2500" u="none">
                <a:solidFill>
                  <a:schemeClr val="dk1"/>
                </a:solidFill>
                <a:latin typeface="Calibri"/>
                <a:ea typeface="Calibri"/>
                <a:cs typeface="Calibri"/>
                <a:sym typeface="Calibri"/>
              </a:rPr>
              <a:t> = </a:t>
            </a:r>
            <a:r>
              <a:rPr b="1" i="0" lang="en-US" sz="2500" u="none">
                <a:solidFill>
                  <a:schemeClr val="dk1"/>
                </a:solidFill>
              </a:rPr>
              <a:t>0.2</a:t>
            </a:r>
            <a:r>
              <a:rPr b="1" lang="en-US" sz="2500"/>
              <a:t>52</a:t>
            </a:r>
            <a:r>
              <a:rPr b="1" i="0" lang="en-US" sz="2500" u="none">
                <a:solidFill>
                  <a:schemeClr val="dk1"/>
                </a:solidFill>
              </a:rPr>
              <a:t> </a:t>
            </a:r>
            <a:endParaRPr b="1" sz="2700"/>
          </a:p>
        </p:txBody>
      </p:sp>
      <p:sp>
        <p:nvSpPr>
          <p:cNvPr id="518" name="Google Shape;518;p5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19" name="Google Shape;519;p59"/>
          <p:cNvSpPr txBox="1"/>
          <p:nvPr/>
        </p:nvSpPr>
        <p:spPr>
          <a:xfrm>
            <a:off x="6677525" y="1867200"/>
            <a:ext cx="2221200" cy="10344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600"/>
              </a:spcBef>
              <a:spcAft>
                <a:spcPts val="0"/>
              </a:spcAft>
              <a:buNone/>
            </a:pPr>
            <a:r>
              <a:rPr lang="en-US" sz="2500">
                <a:solidFill>
                  <a:schemeClr val="dk1"/>
                </a:solidFill>
                <a:latin typeface="Calibri"/>
                <a:ea typeface="Calibri"/>
                <a:cs typeface="Calibri"/>
                <a:sym typeface="Calibri"/>
              </a:rPr>
              <a:t>log</a:t>
            </a:r>
            <a:r>
              <a:rPr baseline="-25000" lang="en-US" sz="2500">
                <a:solidFill>
                  <a:schemeClr val="dk1"/>
                </a:solidFill>
                <a:latin typeface="Calibri"/>
                <a:ea typeface="Calibri"/>
                <a:cs typeface="Calibri"/>
                <a:sym typeface="Calibri"/>
              </a:rPr>
              <a:t>2 </a:t>
            </a:r>
            <a:r>
              <a:rPr i="1" lang="en-US" sz="2500">
                <a:solidFill>
                  <a:schemeClr val="dk1"/>
                </a:solidFill>
                <a:latin typeface="Calibri"/>
                <a:ea typeface="Calibri"/>
                <a:cs typeface="Calibri"/>
                <a:sym typeface="Calibri"/>
              </a:rPr>
              <a:t>x </a:t>
            </a:r>
            <a:r>
              <a:rPr lang="en-US" sz="2500">
                <a:solidFill>
                  <a:schemeClr val="dk1"/>
                </a:solidFill>
                <a:latin typeface="Calibri"/>
                <a:ea typeface="Calibri"/>
                <a:cs typeface="Calibri"/>
                <a:sym typeface="Calibri"/>
              </a:rPr>
              <a:t>is </a:t>
            </a:r>
            <a:r>
              <a:rPr lang="en-US" sz="2500">
                <a:solidFill>
                  <a:schemeClr val="dk1"/>
                </a:solidFill>
                <a:latin typeface="Consolas"/>
                <a:ea typeface="Consolas"/>
                <a:cs typeface="Consolas"/>
                <a:sym typeface="Consolas"/>
              </a:rPr>
              <a:t>log(</a:t>
            </a:r>
            <a:r>
              <a:rPr i="1" lang="en-US" sz="2500">
                <a:solidFill>
                  <a:schemeClr val="dk1"/>
                </a:solidFill>
                <a:latin typeface="Consolas"/>
                <a:ea typeface="Consolas"/>
                <a:cs typeface="Consolas"/>
                <a:sym typeface="Consolas"/>
              </a:rPr>
              <a:t>x</a:t>
            </a:r>
            <a:r>
              <a:rPr lang="en-US" sz="2500">
                <a:solidFill>
                  <a:schemeClr val="dk1"/>
                </a:solidFill>
                <a:latin typeface="Consolas"/>
                <a:ea typeface="Consolas"/>
                <a:cs typeface="Consolas"/>
                <a:sym typeface="Consolas"/>
              </a:rPr>
              <a:t>,2)</a:t>
            </a:r>
            <a:r>
              <a:rPr lang="en-US" sz="2500">
                <a:solidFill>
                  <a:schemeClr val="dk1"/>
                </a:solidFill>
                <a:latin typeface="Calibri"/>
                <a:ea typeface="Calibri"/>
                <a:cs typeface="Calibri"/>
                <a:sym typeface="Calibri"/>
              </a:rPr>
              <a:t> in R</a:t>
            </a:r>
            <a:endParaRPr sz="25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4294967295" type="body"/>
          </p:nvPr>
        </p:nvSpPr>
        <p:spPr>
          <a:xfrm>
            <a:off x="301700" y="1173150"/>
            <a:ext cx="5667900" cy="3609900"/>
          </a:xfrm>
          <a:prstGeom prst="rect">
            <a:avLst/>
          </a:prstGeom>
          <a:noFill/>
          <a:ln>
            <a:noFill/>
          </a:ln>
        </p:spPr>
        <p:txBody>
          <a:bodyPr anchorCtr="0" anchor="t" bIns="45700" lIns="91425" spcFirstLastPara="1" rIns="91425" wrap="square" tIns="45700">
            <a:noAutofit/>
          </a:bodyPr>
          <a:lstStyle/>
          <a:p>
            <a:pPr indent="-323850" lvl="0" marL="342900" rtl="0" algn="l">
              <a:lnSpc>
                <a:spcPct val="90000"/>
              </a:lnSpc>
              <a:spcBef>
                <a:spcPts val="600"/>
              </a:spcBef>
              <a:spcAft>
                <a:spcPts val="0"/>
              </a:spcAft>
              <a:buClr>
                <a:schemeClr val="dk1"/>
              </a:buClr>
              <a:buSzPts val="2700"/>
              <a:buFont typeface="Arial"/>
              <a:buChar char="•"/>
            </a:pPr>
            <a:r>
              <a:rPr lang="en-US" sz="2400"/>
              <a:t>webpage contains </a:t>
            </a:r>
            <a:r>
              <a:rPr lang="en-US" sz="2400">
                <a:solidFill>
                  <a:srgbClr val="0000FF"/>
                </a:solidFill>
              </a:rPr>
              <a:t>3135</a:t>
            </a:r>
            <a:r>
              <a:rPr lang="en-US" sz="2400"/>
              <a:t> words</a:t>
            </a:r>
            <a:endParaRPr sz="2400"/>
          </a:p>
          <a:p>
            <a:pPr indent="-266700" lvl="1" marL="742950" rtl="0" algn="l">
              <a:lnSpc>
                <a:spcPct val="90000"/>
              </a:lnSpc>
              <a:spcBef>
                <a:spcPts val="600"/>
              </a:spcBef>
              <a:spcAft>
                <a:spcPts val="0"/>
              </a:spcAft>
              <a:buSzPts val="2500"/>
              <a:buChar char="–"/>
            </a:pPr>
            <a:r>
              <a:rPr lang="en-US" sz="2200"/>
              <a:t>"harding" appears </a:t>
            </a:r>
            <a:r>
              <a:rPr lang="en-US" sz="2200">
                <a:solidFill>
                  <a:srgbClr val="38761D"/>
                </a:solidFill>
              </a:rPr>
              <a:t>44</a:t>
            </a:r>
            <a:r>
              <a:rPr lang="en-US" sz="2200"/>
              <a:t> times</a:t>
            </a:r>
            <a:endParaRPr sz="2200"/>
          </a:p>
          <a:p>
            <a:pPr indent="-266700" lvl="1" marL="742950" rtl="0" algn="l">
              <a:lnSpc>
                <a:spcPct val="90000"/>
              </a:lnSpc>
              <a:spcBef>
                <a:spcPts val="600"/>
              </a:spcBef>
              <a:spcAft>
                <a:spcPts val="0"/>
              </a:spcAft>
              <a:buSzPts val="2500"/>
              <a:buChar char="–"/>
            </a:pPr>
            <a:r>
              <a:rPr lang="en-US" sz="2200"/>
              <a:t>"university" appears </a:t>
            </a:r>
            <a:r>
              <a:rPr lang="en-US" sz="2200">
                <a:solidFill>
                  <a:srgbClr val="B45F06"/>
                </a:solidFill>
              </a:rPr>
              <a:t>25</a:t>
            </a:r>
            <a:r>
              <a:rPr lang="en-US" sz="2200"/>
              <a:t> times</a:t>
            </a:r>
            <a:endParaRPr sz="2500"/>
          </a:p>
          <a:p>
            <a:pPr indent="0" lvl="0" marL="342900" marR="0" rtl="0" algn="l">
              <a:lnSpc>
                <a:spcPct val="90000"/>
              </a:lnSpc>
              <a:spcBef>
                <a:spcPts val="0"/>
              </a:spcBef>
              <a:spcAft>
                <a:spcPts val="0"/>
              </a:spcAft>
              <a:buNone/>
            </a:pPr>
            <a:r>
              <a:t/>
            </a:r>
            <a:endParaRPr sz="800"/>
          </a:p>
          <a:p>
            <a:pPr indent="0" lvl="0" marL="342900" marR="0" rtl="0" algn="l">
              <a:lnSpc>
                <a:spcPct val="90000"/>
              </a:lnSpc>
              <a:spcBef>
                <a:spcPts val="0"/>
              </a:spcBef>
              <a:spcAft>
                <a:spcPts val="0"/>
              </a:spcAft>
              <a:buNone/>
            </a:pPr>
            <a:r>
              <a:t/>
            </a:r>
            <a:endParaRPr sz="800"/>
          </a:p>
          <a:p>
            <a:pPr indent="0" lvl="0" marL="342900" marR="0" rtl="0" algn="l">
              <a:lnSpc>
                <a:spcPct val="90000"/>
              </a:lnSpc>
              <a:spcBef>
                <a:spcPts val="0"/>
              </a:spcBef>
              <a:spcAft>
                <a:spcPts val="0"/>
              </a:spcAft>
              <a:buNone/>
            </a:pPr>
            <a:r>
              <a:t/>
            </a:r>
            <a:endParaRPr sz="800"/>
          </a:p>
          <a:p>
            <a:pPr indent="-304800" lvl="0" marL="342900" marR="0" rtl="0" algn="l">
              <a:lnSpc>
                <a:spcPct val="9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TF(harding) = </a:t>
            </a:r>
            <a:r>
              <a:rPr lang="en-US" sz="2400">
                <a:solidFill>
                  <a:srgbClr val="38761D"/>
                </a:solidFill>
              </a:rPr>
              <a:t>44</a:t>
            </a:r>
            <a:r>
              <a:rPr b="0" i="0" lang="en-US" sz="2400" u="none">
                <a:solidFill>
                  <a:schemeClr val="dk1"/>
                </a:solidFill>
                <a:latin typeface="Calibri"/>
                <a:ea typeface="Calibri"/>
                <a:cs typeface="Calibri"/>
                <a:sym typeface="Calibri"/>
              </a:rPr>
              <a:t> / </a:t>
            </a:r>
            <a:r>
              <a:rPr lang="en-US" sz="2400">
                <a:solidFill>
                  <a:srgbClr val="0000FF"/>
                </a:solidFill>
              </a:rPr>
              <a:t>3135</a:t>
            </a:r>
            <a:r>
              <a:rPr b="0" i="0" lang="en-US" sz="2400" u="none">
                <a:solidFill>
                  <a:srgbClr val="000000"/>
                </a:solidFill>
                <a:latin typeface="Calibri"/>
                <a:ea typeface="Calibri"/>
                <a:cs typeface="Calibri"/>
                <a:sym typeface="Calibri"/>
              </a:rPr>
              <a:t> </a:t>
            </a:r>
            <a:endParaRPr sz="2600">
              <a:solidFill>
                <a:srgbClr val="000000"/>
              </a:solidFill>
            </a:endParaRPr>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IDF(harding) = log</a:t>
            </a:r>
            <a:r>
              <a:rPr b="0" baseline="-25000" i="0" lang="en-US" sz="2400" u="none">
                <a:solidFill>
                  <a:schemeClr val="dk1"/>
                </a:solidFill>
                <a:latin typeface="Calibri"/>
                <a:ea typeface="Calibri"/>
                <a:cs typeface="Calibri"/>
                <a:sym typeface="Calibri"/>
              </a:rPr>
              <a:t>2</a:t>
            </a:r>
            <a:r>
              <a:rPr b="0" i="0" lang="en-US" sz="2400" u="none">
                <a:solidFill>
                  <a:schemeClr val="dk1"/>
                </a:solidFill>
                <a:latin typeface="Calibri"/>
                <a:ea typeface="Calibri"/>
                <a:cs typeface="Calibri"/>
                <a:sym typeface="Calibri"/>
              </a:rPr>
              <a:t>(</a:t>
            </a:r>
            <a:r>
              <a:rPr b="1" lang="en-US" sz="2400"/>
              <a:t>1</a:t>
            </a:r>
            <a:r>
              <a:rPr b="1" i="0" lang="en-US" sz="2400" u="none">
                <a:solidFill>
                  <a:schemeClr val="dk1"/>
                </a:solidFill>
              </a:rPr>
              <a:t>0B</a:t>
            </a:r>
            <a:r>
              <a:rPr b="0" i="0" lang="en-US" sz="2400" u="none">
                <a:solidFill>
                  <a:schemeClr val="dk1"/>
                </a:solidFill>
                <a:latin typeface="Calibri"/>
                <a:ea typeface="Calibri"/>
                <a:cs typeface="Calibri"/>
                <a:sym typeface="Calibri"/>
              </a:rPr>
              <a:t> / </a:t>
            </a:r>
            <a:r>
              <a:rPr i="0" lang="en-US" sz="2400" u="none">
                <a:solidFill>
                  <a:srgbClr val="FF0000"/>
                </a:solidFill>
              </a:rPr>
              <a:t>12.2M</a:t>
            </a:r>
            <a:r>
              <a:rPr b="0" i="0" lang="en-US" sz="2400" u="none">
                <a:solidFill>
                  <a:schemeClr val="dk1"/>
                </a:solidFill>
                <a:latin typeface="Calibri"/>
                <a:ea typeface="Calibri"/>
                <a:cs typeface="Calibri"/>
                <a:sym typeface="Calibri"/>
              </a:rPr>
              <a:t>)</a:t>
            </a:r>
            <a:endParaRPr sz="2600"/>
          </a:p>
          <a:p>
            <a:pPr indent="0" lvl="0" marL="342900" marR="0" rtl="0" algn="l">
              <a:lnSpc>
                <a:spcPct val="90000"/>
              </a:lnSpc>
              <a:spcBef>
                <a:spcPts val="600"/>
              </a:spcBef>
              <a:spcAft>
                <a:spcPts val="0"/>
              </a:spcAft>
              <a:buNone/>
            </a:pPr>
            <a:r>
              <a:t/>
            </a:r>
            <a:endParaRPr sz="800"/>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TF(university) = </a:t>
            </a:r>
            <a:r>
              <a:rPr lang="en-US" sz="2400">
                <a:solidFill>
                  <a:srgbClr val="B45F06"/>
                </a:solidFill>
              </a:rPr>
              <a:t>25</a:t>
            </a:r>
            <a:r>
              <a:rPr b="0" i="0" lang="en-US" sz="2400" u="none">
                <a:solidFill>
                  <a:schemeClr val="dk1"/>
                </a:solidFill>
                <a:latin typeface="Calibri"/>
                <a:ea typeface="Calibri"/>
                <a:cs typeface="Calibri"/>
                <a:sym typeface="Calibri"/>
              </a:rPr>
              <a:t> / </a:t>
            </a:r>
            <a:r>
              <a:rPr lang="en-US" sz="2400">
                <a:solidFill>
                  <a:srgbClr val="0000FF"/>
                </a:solidFill>
              </a:rPr>
              <a:t>3135</a:t>
            </a:r>
            <a:endParaRPr sz="2600">
              <a:solidFill>
                <a:srgbClr val="0000FF"/>
              </a:solidFill>
            </a:endParaRPr>
          </a:p>
          <a:p>
            <a:pPr indent="-304800" lvl="0" marL="342900" marR="0" rtl="0" algn="l">
              <a:lnSpc>
                <a:spcPct val="9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IDF(university) = log</a:t>
            </a:r>
            <a:r>
              <a:rPr b="0" baseline="-25000" i="0" lang="en-US" sz="2400" u="none">
                <a:solidFill>
                  <a:schemeClr val="dk1"/>
                </a:solidFill>
                <a:latin typeface="Calibri"/>
                <a:ea typeface="Calibri"/>
                <a:cs typeface="Calibri"/>
                <a:sym typeface="Calibri"/>
              </a:rPr>
              <a:t>2</a:t>
            </a:r>
            <a:r>
              <a:rPr b="0" i="0" lang="en-US" sz="2400" u="none">
                <a:solidFill>
                  <a:schemeClr val="dk1"/>
                </a:solidFill>
                <a:latin typeface="Calibri"/>
                <a:ea typeface="Calibri"/>
                <a:cs typeface="Calibri"/>
                <a:sym typeface="Calibri"/>
              </a:rPr>
              <a:t>(</a:t>
            </a:r>
            <a:r>
              <a:rPr b="1" lang="en-US" sz="2400"/>
              <a:t>1</a:t>
            </a:r>
            <a:r>
              <a:rPr b="1" i="0" lang="en-US" sz="2400" u="none">
                <a:solidFill>
                  <a:schemeClr val="dk1"/>
                </a:solidFill>
              </a:rPr>
              <a:t>0B</a:t>
            </a:r>
            <a:r>
              <a:rPr b="0" i="0" lang="en-US" sz="2400" u="none">
                <a:solidFill>
                  <a:schemeClr val="dk1"/>
                </a:solidFill>
                <a:latin typeface="Calibri"/>
                <a:ea typeface="Calibri"/>
                <a:cs typeface="Calibri"/>
                <a:sym typeface="Calibri"/>
              </a:rPr>
              <a:t> / </a:t>
            </a:r>
            <a:r>
              <a:rPr i="0" lang="en-US" sz="2400" u="none">
                <a:solidFill>
                  <a:srgbClr val="9900FF"/>
                </a:solidFill>
              </a:rPr>
              <a:t>439M</a:t>
            </a:r>
            <a:r>
              <a:rPr b="0" i="0" lang="en-US" sz="2400" u="none">
                <a:solidFill>
                  <a:schemeClr val="dk1"/>
                </a:solidFill>
                <a:latin typeface="Calibri"/>
                <a:ea typeface="Calibri"/>
                <a:cs typeface="Calibri"/>
                <a:sym typeface="Calibri"/>
              </a:rPr>
              <a:t>)</a:t>
            </a:r>
            <a:endParaRPr b="1" sz="2600"/>
          </a:p>
        </p:txBody>
      </p:sp>
      <p:sp>
        <p:nvSpPr>
          <p:cNvPr id="525" name="Google Shape;525;p6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Bing Search Results for &quot;harding&quot; shows about 12 million results." id="526" name="Google Shape;526;p60" title="Bing Search Results for &quot;harding&quot;"/>
          <p:cNvPicPr preferRelativeResize="0"/>
          <p:nvPr/>
        </p:nvPicPr>
        <p:blipFill rotWithShape="1">
          <a:blip r:embed="rId3">
            <a:alphaModFix/>
          </a:blip>
          <a:srcRect b="57969" l="21337" r="28632" t="19556"/>
          <a:stretch/>
        </p:blipFill>
        <p:spPr>
          <a:xfrm>
            <a:off x="5183788" y="2776144"/>
            <a:ext cx="3875725" cy="767888"/>
          </a:xfrm>
          <a:prstGeom prst="rect">
            <a:avLst/>
          </a:prstGeom>
          <a:noFill/>
          <a:ln cap="flat" cmpd="sng" w="9525">
            <a:solidFill>
              <a:srgbClr val="000000"/>
            </a:solidFill>
            <a:prstDash val="solid"/>
            <a:round/>
            <a:headEnd len="sm" w="sm" type="none"/>
            <a:tailEnd len="sm" w="sm" type="none"/>
          </a:ln>
        </p:spPr>
      </p:pic>
      <p:pic>
        <p:nvPicPr>
          <p:cNvPr descr="Search Results page for &quot;university&quot; on bing. About 439 million results are said to be found." id="527" name="Google Shape;527;p60" title="Bing Search Results for &quot;university&quot;"/>
          <p:cNvPicPr preferRelativeResize="0"/>
          <p:nvPr/>
        </p:nvPicPr>
        <p:blipFill rotWithShape="1">
          <a:blip r:embed="rId4">
            <a:alphaModFix/>
          </a:blip>
          <a:srcRect b="58834" l="20666" r="28442" t="21036"/>
          <a:stretch/>
        </p:blipFill>
        <p:spPr>
          <a:xfrm>
            <a:off x="5159450" y="3978813"/>
            <a:ext cx="3924401" cy="684637"/>
          </a:xfrm>
          <a:prstGeom prst="rect">
            <a:avLst/>
          </a:prstGeom>
          <a:noFill/>
          <a:ln cap="flat" cmpd="sng" w="9525">
            <a:solidFill>
              <a:srgbClr val="000000"/>
            </a:solidFill>
            <a:prstDash val="solid"/>
            <a:round/>
            <a:headEnd len="sm" w="sm" type="none"/>
            <a:tailEnd len="sm" w="sm" type="none"/>
          </a:ln>
        </p:spPr>
      </p:pic>
      <p:sp>
        <p:nvSpPr>
          <p:cNvPr id="528" name="Google Shape;528;p60"/>
          <p:cNvSpPr txBox="1"/>
          <p:nvPr/>
        </p:nvSpPr>
        <p:spPr>
          <a:xfrm>
            <a:off x="5457947" y="1734281"/>
            <a:ext cx="3086100" cy="629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lnSpc>
                <a:spcPct val="90000"/>
              </a:lnSpc>
              <a:spcBef>
                <a:spcPts val="600"/>
              </a:spcBef>
              <a:spcAft>
                <a:spcPts val="0"/>
              </a:spcAft>
              <a:buNone/>
            </a:pPr>
            <a:r>
              <a:rPr lang="en-US" sz="2100">
                <a:latin typeface="Calibri"/>
                <a:ea typeface="Calibri"/>
                <a:cs typeface="Calibri"/>
                <a:sym typeface="Calibri"/>
              </a:rPr>
              <a:t>Assume Bing has </a:t>
            </a:r>
            <a:r>
              <a:rPr b="1" lang="en-US" sz="2100">
                <a:latin typeface="Calibri"/>
                <a:ea typeface="Calibri"/>
                <a:cs typeface="Calibri"/>
                <a:sym typeface="Calibri"/>
              </a:rPr>
              <a:t>10 billion</a:t>
            </a:r>
            <a:r>
              <a:rPr lang="en-US" sz="2100">
                <a:latin typeface="Calibri"/>
                <a:ea typeface="Calibri"/>
                <a:cs typeface="Calibri"/>
                <a:sym typeface="Calibri"/>
              </a:rPr>
              <a:t> documents indexed</a:t>
            </a:r>
            <a:endParaRPr sz="2300">
              <a:latin typeface="Calibri"/>
              <a:ea typeface="Calibri"/>
              <a:cs typeface="Calibri"/>
              <a:sym typeface="Calibri"/>
            </a:endParaRPr>
          </a:p>
        </p:txBody>
      </p:sp>
      <p:sp>
        <p:nvSpPr>
          <p:cNvPr id="529" name="Google Shape;529;p60"/>
          <p:cNvSpPr/>
          <p:nvPr/>
        </p:nvSpPr>
        <p:spPr>
          <a:xfrm>
            <a:off x="8044925" y="3270125"/>
            <a:ext cx="1014600" cy="273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0"/>
          <p:cNvSpPr/>
          <p:nvPr/>
        </p:nvSpPr>
        <p:spPr>
          <a:xfrm>
            <a:off x="7968250" y="4422225"/>
            <a:ext cx="1014600" cy="2739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0"/>
          <p:cNvSpPr txBox="1"/>
          <p:nvPr>
            <p:ph idx="4294967295" type="title"/>
          </p:nvPr>
        </p:nvSpPr>
        <p:spPr>
          <a:xfrm>
            <a:off x="107125" y="205969"/>
            <a:ext cx="896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4200" u="none" cap="none" strike="noStrike">
                <a:solidFill>
                  <a:schemeClr val="dk1"/>
                </a:solidFill>
                <a:latin typeface="Calibri"/>
                <a:ea typeface="Calibri"/>
                <a:cs typeface="Calibri"/>
                <a:sym typeface="Calibri"/>
              </a:rPr>
              <a:t>Doc 2: </a:t>
            </a:r>
            <a:r>
              <a:rPr lang="en-US" sz="4200" u="sng">
                <a:solidFill>
                  <a:schemeClr val="hlink"/>
                </a:solidFill>
                <a:hlinkClick r:id="rId5"/>
              </a:rPr>
              <a:t>Harding University</a:t>
            </a:r>
            <a:r>
              <a:rPr lang="en-US" sz="4200"/>
              <a:t> (Wikipedia)</a:t>
            </a:r>
            <a:endParaRPr sz="4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idx="1" type="body"/>
          </p:nvPr>
        </p:nvSpPr>
        <p:spPr>
          <a:xfrm>
            <a:off x="457200" y="1320975"/>
            <a:ext cx="6268800" cy="33921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TF(harding) = </a:t>
            </a:r>
            <a:r>
              <a:rPr lang="en-US" sz="2500"/>
              <a:t>44 / 3135 </a:t>
            </a:r>
            <a:r>
              <a:rPr b="0" i="0" lang="en-US" sz="2500" u="none">
                <a:solidFill>
                  <a:schemeClr val="dk1"/>
                </a:solidFill>
                <a:latin typeface="Calibri"/>
                <a:ea typeface="Calibri"/>
                <a:cs typeface="Calibri"/>
                <a:sym typeface="Calibri"/>
              </a:rPr>
              <a:t>= </a:t>
            </a:r>
            <a:r>
              <a:rPr i="0" lang="en-US" sz="2500" u="none">
                <a:solidFill>
                  <a:srgbClr val="FF0000"/>
                </a:solidFill>
              </a:rPr>
              <a:t>0.014</a:t>
            </a:r>
            <a:endParaRPr sz="2700">
              <a:solidFill>
                <a:srgbClr val="FF0000"/>
              </a:solidFill>
            </a:endParaRPr>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IDF(harding) = log</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a:t>
            </a:r>
            <a:r>
              <a:rPr lang="en-US" sz="2500"/>
              <a:t>1</a:t>
            </a:r>
            <a:r>
              <a:rPr b="0" i="0" lang="en-US" sz="2500" u="none">
                <a:solidFill>
                  <a:schemeClr val="dk1"/>
                </a:solidFill>
                <a:latin typeface="Calibri"/>
                <a:ea typeface="Calibri"/>
                <a:cs typeface="Calibri"/>
                <a:sym typeface="Calibri"/>
              </a:rPr>
              <a:t>0B / </a:t>
            </a:r>
            <a:r>
              <a:rPr i="0" lang="en-US" sz="2500" u="none">
                <a:solidFill>
                  <a:schemeClr val="dk1"/>
                </a:solidFill>
              </a:rPr>
              <a:t>12.2M</a:t>
            </a:r>
            <a:r>
              <a:rPr b="0" i="0" lang="en-US" sz="2500" u="none">
                <a:solidFill>
                  <a:schemeClr val="dk1"/>
                </a:solidFill>
                <a:latin typeface="Calibri"/>
                <a:ea typeface="Calibri"/>
                <a:cs typeface="Calibri"/>
                <a:sym typeface="Calibri"/>
              </a:rPr>
              <a:t>) =</a:t>
            </a:r>
            <a:r>
              <a:rPr i="0" lang="en-US" sz="2500" u="none">
                <a:solidFill>
                  <a:schemeClr val="dk1"/>
                </a:solidFill>
              </a:rPr>
              <a:t> </a:t>
            </a:r>
            <a:r>
              <a:rPr i="0" lang="en-US" sz="2500" u="none">
                <a:solidFill>
                  <a:srgbClr val="38761D"/>
                </a:solidFill>
              </a:rPr>
              <a:t>9.6</a:t>
            </a:r>
            <a:r>
              <a:rPr lang="en-US" sz="2500">
                <a:solidFill>
                  <a:srgbClr val="38761D"/>
                </a:solidFill>
              </a:rPr>
              <a:t>79</a:t>
            </a:r>
            <a:endParaRPr sz="2700">
              <a:solidFill>
                <a:srgbClr val="38761D"/>
              </a:solidFill>
            </a:endParaRPr>
          </a:p>
          <a:p>
            <a:pPr indent="0" lvl="0" marL="342900" marR="0" rtl="0" algn="l">
              <a:lnSpc>
                <a:spcPct val="90000"/>
              </a:lnSpc>
              <a:spcBef>
                <a:spcPts val="600"/>
              </a:spcBef>
              <a:spcAft>
                <a:spcPts val="0"/>
              </a:spcAft>
              <a:buNone/>
            </a:pPr>
            <a:r>
              <a:t/>
            </a:r>
            <a:endParaRPr sz="800"/>
          </a:p>
          <a:p>
            <a:pPr indent="0" lvl="0" marL="342900" marR="0" rtl="0" algn="l">
              <a:lnSpc>
                <a:spcPct val="90000"/>
              </a:lnSpc>
              <a:spcBef>
                <a:spcPts val="600"/>
              </a:spcBef>
              <a:spcAft>
                <a:spcPts val="0"/>
              </a:spcAft>
              <a:buNone/>
            </a:pPr>
            <a:r>
              <a:t/>
            </a:r>
            <a:endParaRPr sz="800"/>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TF(university) = </a:t>
            </a:r>
            <a:r>
              <a:rPr lang="en-US" sz="2500"/>
              <a:t>25 / 3135</a:t>
            </a:r>
            <a:r>
              <a:rPr b="0" i="0" lang="en-US" sz="2500" u="none">
                <a:solidFill>
                  <a:schemeClr val="dk1"/>
                </a:solidFill>
                <a:latin typeface="Calibri"/>
                <a:ea typeface="Calibri"/>
                <a:cs typeface="Calibri"/>
                <a:sym typeface="Calibri"/>
              </a:rPr>
              <a:t> = </a:t>
            </a:r>
            <a:r>
              <a:rPr b="0" i="0" lang="en-US" sz="2500" u="none">
                <a:solidFill>
                  <a:srgbClr val="B45F06"/>
                </a:solidFill>
                <a:latin typeface="Calibri"/>
                <a:ea typeface="Calibri"/>
                <a:cs typeface="Calibri"/>
                <a:sym typeface="Calibri"/>
              </a:rPr>
              <a:t>0.008</a:t>
            </a:r>
            <a:endParaRPr sz="2700">
              <a:solidFill>
                <a:srgbClr val="B45F06"/>
              </a:solidFill>
            </a:endParaRPr>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IDF(university) = log</a:t>
            </a:r>
            <a:r>
              <a:rPr b="0" baseline="-25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a:t>
            </a:r>
            <a:r>
              <a:rPr lang="en-US" sz="2500"/>
              <a:t>1</a:t>
            </a:r>
            <a:r>
              <a:rPr b="0" i="0" lang="en-US" sz="2500" u="none">
                <a:solidFill>
                  <a:schemeClr val="dk1"/>
                </a:solidFill>
                <a:latin typeface="Calibri"/>
                <a:ea typeface="Calibri"/>
                <a:cs typeface="Calibri"/>
                <a:sym typeface="Calibri"/>
              </a:rPr>
              <a:t>0B / </a:t>
            </a:r>
            <a:r>
              <a:rPr i="0" lang="en-US" sz="2500" u="none">
                <a:solidFill>
                  <a:schemeClr val="dk1"/>
                </a:solidFill>
              </a:rPr>
              <a:t>439M</a:t>
            </a:r>
            <a:r>
              <a:rPr b="0" i="0" lang="en-US" sz="2500" u="none">
                <a:solidFill>
                  <a:schemeClr val="dk1"/>
                </a:solidFill>
                <a:latin typeface="Calibri"/>
                <a:ea typeface="Calibri"/>
                <a:cs typeface="Calibri"/>
                <a:sym typeface="Calibri"/>
              </a:rPr>
              <a:t>) = </a:t>
            </a:r>
            <a:r>
              <a:rPr b="0" i="0" lang="en-US" sz="2500" u="none">
                <a:solidFill>
                  <a:srgbClr val="9900FF"/>
                </a:solidFill>
                <a:latin typeface="Calibri"/>
                <a:ea typeface="Calibri"/>
                <a:cs typeface="Calibri"/>
                <a:sym typeface="Calibri"/>
              </a:rPr>
              <a:t>4.510</a:t>
            </a:r>
            <a:endParaRPr sz="2700">
              <a:solidFill>
                <a:srgbClr val="9900FF"/>
              </a:solidFill>
            </a:endParaRPr>
          </a:p>
          <a:p>
            <a:pPr indent="0" lvl="0" marL="342900" marR="0" rtl="0" algn="l">
              <a:lnSpc>
                <a:spcPct val="90000"/>
              </a:lnSpc>
              <a:spcBef>
                <a:spcPts val="600"/>
              </a:spcBef>
              <a:spcAft>
                <a:spcPts val="0"/>
              </a:spcAft>
              <a:buNone/>
            </a:pPr>
            <a:r>
              <a:t/>
            </a:r>
            <a:endParaRPr sz="800"/>
          </a:p>
          <a:p>
            <a:pPr indent="0" lvl="0" marL="342900" marR="0" rtl="0" algn="l">
              <a:lnSpc>
                <a:spcPct val="90000"/>
              </a:lnSpc>
              <a:spcBef>
                <a:spcPts val="600"/>
              </a:spcBef>
              <a:spcAft>
                <a:spcPts val="0"/>
              </a:spcAft>
              <a:buNone/>
            </a:pPr>
            <a:r>
              <a:t/>
            </a:r>
            <a:endParaRPr sz="800"/>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TF-IDF(harding) + TF-IDF(university) =</a:t>
            </a:r>
            <a:br>
              <a:rPr b="0" i="0" lang="en-US" sz="2500" u="none">
                <a:solidFill>
                  <a:schemeClr val="dk1"/>
                </a:solidFill>
                <a:latin typeface="Calibri"/>
                <a:ea typeface="Calibri"/>
                <a:cs typeface="Calibri"/>
                <a:sym typeface="Calibri"/>
              </a:rPr>
            </a:br>
            <a:r>
              <a:rPr b="0" i="0" lang="en-US" sz="2500" u="none">
                <a:solidFill>
                  <a:schemeClr val="dk1"/>
                </a:solidFill>
                <a:latin typeface="Calibri"/>
                <a:ea typeface="Calibri"/>
                <a:cs typeface="Calibri"/>
                <a:sym typeface="Calibri"/>
              </a:rPr>
              <a:t>  </a:t>
            </a:r>
            <a:r>
              <a:rPr b="0" i="0" lang="en-US" sz="2500" u="none">
                <a:solidFill>
                  <a:srgbClr val="FF0000"/>
                </a:solidFill>
                <a:latin typeface="Calibri"/>
                <a:ea typeface="Calibri"/>
                <a:cs typeface="Calibri"/>
                <a:sym typeface="Calibri"/>
              </a:rPr>
              <a:t>0.0</a:t>
            </a:r>
            <a:r>
              <a:rPr lang="en-US" sz="2500">
                <a:solidFill>
                  <a:srgbClr val="FF0000"/>
                </a:solidFill>
              </a:rPr>
              <a:t>14</a:t>
            </a:r>
            <a:r>
              <a:rPr b="0" i="0" lang="en-US" sz="2500" u="none">
                <a:solidFill>
                  <a:schemeClr val="dk1"/>
                </a:solidFill>
                <a:latin typeface="Calibri"/>
                <a:ea typeface="Calibri"/>
                <a:cs typeface="Calibri"/>
                <a:sym typeface="Calibri"/>
              </a:rPr>
              <a:t> × </a:t>
            </a:r>
            <a:r>
              <a:rPr lang="en-US" sz="2500">
                <a:solidFill>
                  <a:srgbClr val="38761D"/>
                </a:solidFill>
              </a:rPr>
              <a:t>9.679</a:t>
            </a:r>
            <a:r>
              <a:rPr lang="en-US" sz="2500"/>
              <a:t> </a:t>
            </a:r>
            <a:r>
              <a:rPr b="0" i="0" lang="en-US" sz="2500" u="none">
                <a:solidFill>
                  <a:schemeClr val="dk1"/>
                </a:solidFill>
                <a:latin typeface="Calibri"/>
                <a:ea typeface="Calibri"/>
                <a:cs typeface="Calibri"/>
                <a:sym typeface="Calibri"/>
              </a:rPr>
              <a:t>+ </a:t>
            </a:r>
            <a:r>
              <a:rPr b="0" i="0" lang="en-US" sz="2500" u="none">
                <a:solidFill>
                  <a:srgbClr val="B45F06"/>
                </a:solidFill>
                <a:latin typeface="Calibri"/>
                <a:ea typeface="Calibri"/>
                <a:cs typeface="Calibri"/>
                <a:sym typeface="Calibri"/>
              </a:rPr>
              <a:t>0.008</a:t>
            </a:r>
            <a:r>
              <a:rPr b="0" i="0" lang="en-US" sz="2500" u="none">
                <a:solidFill>
                  <a:schemeClr val="dk1"/>
                </a:solidFill>
                <a:latin typeface="Calibri"/>
                <a:ea typeface="Calibri"/>
                <a:cs typeface="Calibri"/>
                <a:sym typeface="Calibri"/>
              </a:rPr>
              <a:t> × </a:t>
            </a:r>
            <a:r>
              <a:rPr lang="en-US" sz="2500">
                <a:solidFill>
                  <a:srgbClr val="9900FF"/>
                </a:solidFill>
              </a:rPr>
              <a:t>4</a:t>
            </a:r>
            <a:r>
              <a:rPr b="0" i="0" lang="en-US" sz="2500" u="none">
                <a:solidFill>
                  <a:srgbClr val="9900FF"/>
                </a:solidFill>
                <a:latin typeface="Calibri"/>
                <a:ea typeface="Calibri"/>
                <a:cs typeface="Calibri"/>
                <a:sym typeface="Calibri"/>
              </a:rPr>
              <a:t>.510</a:t>
            </a:r>
            <a:r>
              <a:rPr b="0" i="0" lang="en-US" sz="2500" u="none">
                <a:solidFill>
                  <a:schemeClr val="dk1"/>
                </a:solidFill>
                <a:latin typeface="Calibri"/>
                <a:ea typeface="Calibri"/>
                <a:cs typeface="Calibri"/>
                <a:sym typeface="Calibri"/>
              </a:rPr>
              <a:t> = </a:t>
            </a:r>
            <a:r>
              <a:rPr b="1" i="0" lang="en-US" sz="2500" u="none">
                <a:solidFill>
                  <a:schemeClr val="dk1"/>
                </a:solidFill>
              </a:rPr>
              <a:t>0.</a:t>
            </a:r>
            <a:r>
              <a:rPr b="1" lang="en-US" sz="2500"/>
              <a:t>172</a:t>
            </a:r>
            <a:r>
              <a:rPr b="1" i="0" lang="en-US" sz="2500" u="none">
                <a:solidFill>
                  <a:schemeClr val="dk1"/>
                </a:solidFill>
              </a:rPr>
              <a:t> </a:t>
            </a:r>
            <a:endParaRPr b="1" sz="2700"/>
          </a:p>
        </p:txBody>
      </p:sp>
      <p:sp>
        <p:nvSpPr>
          <p:cNvPr id="537" name="Google Shape;537;p6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8" name="Google Shape;538;p61"/>
          <p:cNvSpPr txBox="1"/>
          <p:nvPr>
            <p:ph type="title"/>
          </p:nvPr>
        </p:nvSpPr>
        <p:spPr>
          <a:xfrm>
            <a:off x="107125" y="205969"/>
            <a:ext cx="896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4200" u="none" cap="none" strike="noStrike">
                <a:solidFill>
                  <a:schemeClr val="dk1"/>
                </a:solidFill>
                <a:latin typeface="Calibri"/>
                <a:ea typeface="Calibri"/>
                <a:cs typeface="Calibri"/>
                <a:sym typeface="Calibri"/>
              </a:rPr>
              <a:t>Doc 2: </a:t>
            </a:r>
            <a:r>
              <a:rPr lang="en-US" sz="4200" u="sng">
                <a:solidFill>
                  <a:schemeClr val="hlink"/>
                </a:solidFill>
                <a:hlinkClick r:id="rId3"/>
              </a:rPr>
              <a:t>Harding University</a:t>
            </a:r>
            <a:r>
              <a:rPr lang="en-US" sz="4200"/>
              <a:t> (Wikipedia)</a:t>
            </a:r>
            <a:endParaRPr sz="4200"/>
          </a:p>
        </p:txBody>
      </p:sp>
      <p:sp>
        <p:nvSpPr>
          <p:cNvPr id="539" name="Google Shape;539;p61"/>
          <p:cNvSpPr txBox="1"/>
          <p:nvPr/>
        </p:nvSpPr>
        <p:spPr>
          <a:xfrm>
            <a:off x="6726000" y="3370350"/>
            <a:ext cx="2172600" cy="1079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90000"/>
              </a:lnSpc>
              <a:spcBef>
                <a:spcPts val="640"/>
              </a:spcBef>
              <a:spcAft>
                <a:spcPts val="0"/>
              </a:spcAft>
              <a:buNone/>
            </a:pPr>
            <a:r>
              <a:rPr lang="en-US" sz="2700">
                <a:solidFill>
                  <a:schemeClr val="dk1"/>
                </a:solidFill>
                <a:latin typeface="Calibri"/>
                <a:ea typeface="Calibri"/>
                <a:cs typeface="Calibri"/>
                <a:sym typeface="Calibri"/>
              </a:rPr>
              <a:t>Doc 1 = </a:t>
            </a:r>
            <a:r>
              <a:rPr b="1" lang="en-US" sz="2700">
                <a:solidFill>
                  <a:srgbClr val="38761D"/>
                </a:solidFill>
                <a:latin typeface="Calibri"/>
                <a:ea typeface="Calibri"/>
                <a:cs typeface="Calibri"/>
                <a:sym typeface="Calibri"/>
              </a:rPr>
              <a:t>0.252</a:t>
            </a:r>
            <a:endParaRPr b="1" sz="2700">
              <a:solidFill>
                <a:srgbClr val="38761D"/>
              </a:solidFill>
              <a:latin typeface="Calibri"/>
              <a:ea typeface="Calibri"/>
              <a:cs typeface="Calibri"/>
              <a:sym typeface="Calibri"/>
            </a:endParaRPr>
          </a:p>
          <a:p>
            <a:pPr indent="0" lvl="0" marL="0" rtl="0" algn="l">
              <a:lnSpc>
                <a:spcPct val="90000"/>
              </a:lnSpc>
              <a:spcBef>
                <a:spcPts val="640"/>
              </a:spcBef>
              <a:spcAft>
                <a:spcPts val="0"/>
              </a:spcAft>
              <a:buNone/>
            </a:pPr>
            <a:r>
              <a:rPr lang="en-US" sz="2700">
                <a:solidFill>
                  <a:schemeClr val="dk1"/>
                </a:solidFill>
                <a:latin typeface="Calibri"/>
                <a:ea typeface="Calibri"/>
                <a:cs typeface="Calibri"/>
                <a:sym typeface="Calibri"/>
              </a:rPr>
              <a:t>Doc 2 = 0.172</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Crawling</a:t>
            </a:r>
            <a:endParaRPr/>
          </a:p>
        </p:txBody>
      </p:sp>
      <p:sp>
        <p:nvSpPr>
          <p:cNvPr id="117" name="Google Shape;117;p17"/>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80000"/>
              </a:lnSpc>
              <a:spcBef>
                <a:spcPts val="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Large search engines use thousands of continually running web crawlers to discover web content</a:t>
            </a:r>
            <a:endParaRPr sz="2700"/>
          </a:p>
          <a:p>
            <a:pPr indent="-311150" lvl="0" marL="342900" marR="0" rtl="0" algn="l">
              <a:lnSpc>
                <a:spcPct val="80000"/>
              </a:lnSpc>
              <a:spcBef>
                <a:spcPts val="5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Web crawlers fetch a page, place all the page's links in a queue, fetch the next link from the queue, and repeat</a:t>
            </a:r>
            <a:endParaRPr sz="2700"/>
          </a:p>
          <a:p>
            <a:pPr indent="-311150" lvl="0" marL="342900" marR="0" rtl="0" algn="l">
              <a:lnSpc>
                <a:spcPct val="80000"/>
              </a:lnSpc>
              <a:spcBef>
                <a:spcPts val="54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Web crawlers are usually polite</a:t>
            </a:r>
            <a:endParaRPr sz="2700"/>
          </a:p>
          <a:p>
            <a:pPr indent="-254000" lvl="1" marL="742950" marR="0" rtl="0" algn="l">
              <a:lnSpc>
                <a:spcPct val="80000"/>
              </a:lnSpc>
              <a:spcBef>
                <a:spcPts val="48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Identify themselves through the </a:t>
            </a:r>
            <a:r>
              <a:rPr lang="en-US" sz="1900"/>
              <a:t>HTTP</a:t>
            </a:r>
            <a:r>
              <a:rPr b="0" i="0" lang="en-US" sz="1900" u="none" cap="none" strike="noStrike">
                <a:solidFill>
                  <a:schemeClr val="dk1"/>
                </a:solidFill>
                <a:latin typeface="Calibri"/>
                <a:ea typeface="Calibri"/>
                <a:cs typeface="Calibri"/>
                <a:sym typeface="Calibri"/>
              </a:rPr>
              <a:t> User-Agent request header (e.g., googlebot)</a:t>
            </a:r>
            <a:endParaRPr sz="2300"/>
          </a:p>
          <a:p>
            <a:pPr indent="-254000" lvl="1" marL="742950" marR="0" rtl="0" algn="l">
              <a:lnSpc>
                <a:spcPct val="80000"/>
              </a:lnSpc>
              <a:spcBef>
                <a:spcPts val="48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Throttle requests to a web server, crawl at off-peak times</a:t>
            </a:r>
            <a:endParaRPr sz="2300"/>
          </a:p>
          <a:p>
            <a:pPr indent="-285750" lvl="1" marL="742950" marR="0" rtl="0" algn="l">
              <a:lnSpc>
                <a:spcPct val="80000"/>
              </a:lnSpc>
              <a:spcBef>
                <a:spcPts val="480"/>
              </a:spcBef>
              <a:spcAft>
                <a:spcPts val="0"/>
              </a:spcAft>
              <a:buClr>
                <a:schemeClr val="dk1"/>
              </a:buClr>
              <a:buSzPts val="2400"/>
              <a:buFont typeface="Arial"/>
              <a:buChar char="–"/>
            </a:pPr>
            <a:r>
              <a:rPr b="0" i="0" lang="en-US" sz="1900" u="none" cap="none" strike="noStrike">
                <a:solidFill>
                  <a:schemeClr val="dk1"/>
                </a:solidFill>
                <a:latin typeface="Calibri"/>
                <a:ea typeface="Calibri"/>
                <a:cs typeface="Calibri"/>
                <a:sym typeface="Calibri"/>
              </a:rPr>
              <a:t>Honor robots exclusion protocol (robots.txt). Example:</a:t>
            </a:r>
            <a:br>
              <a:rPr b="0" i="0" lang="en-US" sz="1200" u="none" cap="none" strike="noStrike">
                <a:solidFill>
                  <a:schemeClr val="dk1"/>
                </a:solidFill>
                <a:latin typeface="Calibri"/>
                <a:ea typeface="Calibri"/>
                <a:cs typeface="Calibri"/>
                <a:sym typeface="Calibri"/>
              </a:rPr>
            </a:br>
            <a:br>
              <a:rPr i="0" lang="en-US" sz="1200" u="none" cap="none" strike="noStrike">
                <a:solidFill>
                  <a:schemeClr val="dk1"/>
                </a:solidFill>
                <a:latin typeface="Consolas"/>
                <a:ea typeface="Consolas"/>
                <a:cs typeface="Consolas"/>
                <a:sym typeface="Consolas"/>
              </a:rPr>
            </a:br>
            <a:r>
              <a:rPr i="0" lang="en-US" sz="1500" u="none" cap="none" strike="noStrike">
                <a:solidFill>
                  <a:schemeClr val="dk1"/>
                </a:solidFill>
                <a:latin typeface="Consolas"/>
                <a:ea typeface="Consolas"/>
                <a:cs typeface="Consolas"/>
                <a:sym typeface="Consolas"/>
              </a:rPr>
              <a:t>User-agent: *</a:t>
            </a:r>
            <a:br>
              <a:rPr i="0" lang="en-US" sz="1500" u="none" cap="none" strike="noStrike">
                <a:solidFill>
                  <a:schemeClr val="dk1"/>
                </a:solidFill>
                <a:latin typeface="Consolas"/>
                <a:ea typeface="Consolas"/>
                <a:cs typeface="Consolas"/>
                <a:sym typeface="Consolas"/>
              </a:rPr>
            </a:br>
            <a:r>
              <a:rPr i="0" lang="en-US" sz="1500" u="none" cap="none" strike="noStrike">
                <a:solidFill>
                  <a:schemeClr val="dk1"/>
                </a:solidFill>
                <a:latin typeface="Consolas"/>
                <a:ea typeface="Consolas"/>
                <a:cs typeface="Consolas"/>
                <a:sym typeface="Consolas"/>
              </a:rPr>
              <a:t>Disallow: /private</a:t>
            </a:r>
            <a:endParaRPr sz="2300">
              <a:latin typeface="Consolas"/>
              <a:ea typeface="Consolas"/>
              <a:cs typeface="Consolas"/>
              <a:sym typeface="Consolas"/>
            </a:endParaRPr>
          </a:p>
        </p:txBody>
      </p:sp>
      <p:sp>
        <p:nvSpPr>
          <p:cNvPr id="118" name="Google Shape;118;p1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9" name="Google Shape;119;p17"/>
          <p:cNvSpPr txBox="1"/>
          <p:nvPr/>
        </p:nvSpPr>
        <p:spPr>
          <a:xfrm>
            <a:off x="37050" y="4594650"/>
            <a:ext cx="3946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i="0" lang="en-US" sz="1500" u="none">
                <a:solidFill>
                  <a:schemeClr val="dk1"/>
                </a:solidFill>
                <a:latin typeface="Calibri"/>
                <a:ea typeface="Calibri"/>
                <a:cs typeface="Calibri"/>
                <a:sym typeface="Calibri"/>
              </a:rPr>
              <a:t>more about robots.txt: </a:t>
            </a:r>
            <a:r>
              <a:rPr lang="en-US" sz="1500" u="sng">
                <a:solidFill>
                  <a:schemeClr val="hlink"/>
                </a:solidFill>
                <a:latin typeface="Calibri"/>
                <a:ea typeface="Calibri"/>
                <a:cs typeface="Calibri"/>
                <a:sym typeface="Calibri"/>
                <a:hlinkClick r:id="rId3"/>
              </a:rPr>
              <a:t>The Web Robots Pages</a:t>
            </a:r>
            <a:r>
              <a:rPr i="0" lang="en-US" sz="1500" u="none">
                <a:solidFill>
                  <a:schemeClr val="dk1"/>
                </a:solidFill>
                <a:latin typeface="Calibri"/>
                <a:ea typeface="Calibri"/>
                <a:cs typeface="Calibri"/>
                <a:sym typeface="Calibri"/>
              </a:rPr>
              <a:t> </a:t>
            </a:r>
            <a:endParaRPr sz="11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2"/>
          <p:cNvSpPr txBox="1"/>
          <p:nvPr>
            <p:ph type="ctrTitle"/>
          </p:nvPr>
        </p:nvSpPr>
        <p:spPr>
          <a:xfrm>
            <a:off x="685800" y="311963"/>
            <a:ext cx="7772400" cy="204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Searching the Web</a:t>
            </a:r>
            <a:endParaRPr b="1"/>
          </a:p>
          <a:p>
            <a:pPr indent="0" lvl="0" marL="0" rtl="0" algn="ctr">
              <a:spcBef>
                <a:spcPts val="0"/>
              </a:spcBef>
              <a:spcAft>
                <a:spcPts val="0"/>
              </a:spcAft>
              <a:buClr>
                <a:schemeClr val="dk1"/>
              </a:buClr>
              <a:buSzPts val="4400"/>
              <a:buFont typeface="Calibri"/>
              <a:buNone/>
            </a:pPr>
            <a:r>
              <a:rPr lang="en-US" sz="3600"/>
              <a:t>(Part 4 - Ranking: Link-based Metrics, PageRank, and HITS)</a:t>
            </a:r>
            <a:endParaRPr b="1"/>
          </a:p>
        </p:txBody>
      </p:sp>
      <p:pic>
        <p:nvPicPr>
          <p:cNvPr descr="Creative Commons License" id="545" name="Google Shape;545;p62"/>
          <p:cNvPicPr preferRelativeResize="0"/>
          <p:nvPr/>
        </p:nvPicPr>
        <p:blipFill rotWithShape="1">
          <a:blip r:embed="rId3">
            <a:alphaModFix/>
          </a:blip>
          <a:srcRect b="0" l="0" r="0" t="0"/>
          <a:stretch/>
        </p:blipFill>
        <p:spPr>
          <a:xfrm>
            <a:off x="4152900" y="4305300"/>
            <a:ext cx="628650" cy="221456"/>
          </a:xfrm>
          <a:prstGeom prst="rect">
            <a:avLst/>
          </a:prstGeom>
          <a:noFill/>
          <a:ln>
            <a:noFill/>
          </a:ln>
        </p:spPr>
      </p:pic>
      <p:sp>
        <p:nvSpPr>
          <p:cNvPr id="546" name="Google Shape;546;p62"/>
          <p:cNvSpPr txBox="1"/>
          <p:nvPr>
            <p:ph idx="1" type="subTitle"/>
          </p:nvPr>
        </p:nvSpPr>
        <p:spPr>
          <a:xfrm>
            <a:off x="1371600" y="2546700"/>
            <a:ext cx="6400800" cy="130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547" name="Google Shape;547;p62"/>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
        <p:nvSpPr>
          <p:cNvPr id="548" name="Google Shape;548;p62"/>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500" u="none" cap="none" strike="noStrike">
                <a:solidFill>
                  <a:schemeClr val="dk1"/>
                </a:solidFill>
                <a:latin typeface="Calibri"/>
                <a:ea typeface="Calibri"/>
                <a:cs typeface="Calibri"/>
                <a:sym typeface="Calibri"/>
              </a:rPr>
              <a:t>This work is licensed under a </a:t>
            </a:r>
            <a:r>
              <a:rPr i="0" lang="en-US" sz="1500" u="sng" cap="none" strike="noStrike">
                <a:solidFill>
                  <a:schemeClr val="hlink"/>
                </a:solidFill>
                <a:latin typeface="Calibri"/>
                <a:ea typeface="Calibri"/>
                <a:cs typeface="Calibri"/>
                <a:sym typeface="Calibri"/>
                <a:hlinkClick r:id="rId4"/>
              </a:rPr>
              <a:t>Creative Commons Attribution-NonCommercial-ShareAlike 3.0 Unported License</a:t>
            </a:r>
            <a:endParaRPr sz="11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3"/>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Increasing Relevance</a:t>
            </a:r>
            <a:endParaRPr/>
          </a:p>
        </p:txBody>
      </p:sp>
      <p:sp>
        <p:nvSpPr>
          <p:cNvPr id="554" name="Google Shape;554;p63"/>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Index words in URL</a:t>
            </a:r>
            <a:endParaRPr sz="2600"/>
          </a:p>
          <a:p>
            <a:pPr indent="-342900" lvl="0" marL="342900" marR="0" rtl="0" algn="l">
              <a:lnSpc>
                <a:spcPct val="90000"/>
              </a:lnSpc>
              <a:spcBef>
                <a:spcPts val="880"/>
              </a:spcBef>
              <a:spcAft>
                <a:spcPts val="0"/>
              </a:spcAft>
              <a:buClr>
                <a:schemeClr val="dk1"/>
              </a:buClr>
              <a:buSzPts val="3200"/>
              <a:buFont typeface="Arial"/>
              <a:buChar char="•"/>
            </a:pPr>
            <a:r>
              <a:rPr b="1" i="0" lang="en-US" sz="2600" u="none">
                <a:solidFill>
                  <a:schemeClr val="dk1"/>
                </a:solidFill>
                <a:latin typeface="Calibri"/>
                <a:ea typeface="Calibri"/>
                <a:cs typeface="Calibri"/>
                <a:sym typeface="Calibri"/>
              </a:rPr>
              <a:t>Weigh</a:t>
            </a:r>
            <a:r>
              <a:rPr b="0" i="0" lang="en-US" sz="2600" u="none">
                <a:solidFill>
                  <a:schemeClr val="dk1"/>
                </a:solidFill>
                <a:latin typeface="Calibri"/>
                <a:ea typeface="Calibri"/>
                <a:cs typeface="Calibri"/>
                <a:sym typeface="Calibri"/>
              </a:rPr>
              <a:t> </a:t>
            </a:r>
            <a:r>
              <a:rPr b="0" i="1" lang="en-US" sz="2600" u="none">
                <a:solidFill>
                  <a:schemeClr val="dk1"/>
                </a:solidFill>
                <a:latin typeface="Calibri"/>
                <a:ea typeface="Calibri"/>
                <a:cs typeface="Calibri"/>
                <a:sym typeface="Calibri"/>
              </a:rPr>
              <a:t>importance</a:t>
            </a:r>
            <a:r>
              <a:rPr b="0" i="0" lang="en-US" sz="2600" u="none">
                <a:solidFill>
                  <a:schemeClr val="dk1"/>
                </a:solidFill>
                <a:latin typeface="Calibri"/>
                <a:ea typeface="Calibri"/>
                <a:cs typeface="Calibri"/>
                <a:sym typeface="Calibri"/>
              </a:rPr>
              <a:t> of </a:t>
            </a:r>
            <a:r>
              <a:rPr b="0" i="0" lang="en-US" sz="3800" u="none">
                <a:solidFill>
                  <a:schemeClr val="dk1"/>
                </a:solidFill>
                <a:latin typeface="Calibri"/>
                <a:ea typeface="Calibri"/>
                <a:cs typeface="Calibri"/>
                <a:sym typeface="Calibri"/>
              </a:rPr>
              <a:t>terms</a:t>
            </a:r>
            <a:r>
              <a:rPr b="0" i="0" lang="en-US" sz="2600" u="none">
                <a:solidFill>
                  <a:schemeClr val="dk1"/>
                </a:solidFill>
                <a:latin typeface="Calibri"/>
                <a:ea typeface="Calibri"/>
                <a:cs typeface="Calibri"/>
                <a:sym typeface="Calibri"/>
              </a:rPr>
              <a:t> </a:t>
            </a:r>
            <a:r>
              <a:rPr b="0" i="0" lang="en-US" sz="1400" u="none">
                <a:solidFill>
                  <a:schemeClr val="dk1"/>
                </a:solidFill>
                <a:latin typeface="Calibri"/>
                <a:ea typeface="Calibri"/>
                <a:cs typeface="Calibri"/>
                <a:sym typeface="Calibri"/>
              </a:rPr>
              <a:t>based</a:t>
            </a:r>
            <a:r>
              <a:rPr b="0" i="0" lang="en-US" sz="2600" u="none">
                <a:solidFill>
                  <a:schemeClr val="dk1"/>
                </a:solidFill>
                <a:latin typeface="Calibri"/>
                <a:ea typeface="Calibri"/>
                <a:cs typeface="Calibri"/>
                <a:sym typeface="Calibri"/>
              </a:rPr>
              <a:t> on HTML or CSS styles</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Website responsiveness</a:t>
            </a:r>
            <a:r>
              <a:rPr b="0" baseline="30000" i="0" lang="en-US" sz="2600" u="none">
                <a:solidFill>
                  <a:schemeClr val="dk1"/>
                </a:solidFill>
                <a:latin typeface="Calibri"/>
                <a:ea typeface="Calibri"/>
                <a:cs typeface="Calibri"/>
                <a:sym typeface="Calibri"/>
              </a:rPr>
              <a:t>1</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Account for last modification date</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Allow for misspellings</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Link-based metrics</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Popularity-based metrics</a:t>
            </a:r>
            <a:endParaRPr sz="2600"/>
          </a:p>
        </p:txBody>
      </p:sp>
      <p:sp>
        <p:nvSpPr>
          <p:cNvPr id="555" name="Google Shape;555;p63"/>
          <p:cNvSpPr txBox="1"/>
          <p:nvPr/>
        </p:nvSpPr>
        <p:spPr>
          <a:xfrm>
            <a:off x="163200" y="4594650"/>
            <a:ext cx="8305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aseline="30000" i="0" lang="en-US" sz="1400" u="none">
                <a:solidFill>
                  <a:schemeClr val="dk1"/>
                </a:solidFill>
                <a:latin typeface="Calibri"/>
                <a:ea typeface="Calibri"/>
                <a:cs typeface="Calibri"/>
                <a:sym typeface="Calibri"/>
              </a:rPr>
              <a:t>1</a:t>
            </a:r>
            <a:r>
              <a:rPr lang="en-US" u="sng">
                <a:solidFill>
                  <a:schemeClr val="hlink"/>
                </a:solidFill>
                <a:latin typeface="Calibri"/>
                <a:ea typeface="Calibri"/>
                <a:cs typeface="Calibri"/>
                <a:sym typeface="Calibri"/>
                <a:hlinkClick r:id="rId3"/>
              </a:rPr>
              <a:t>Using site speed in web search ranking</a:t>
            </a:r>
            <a:endParaRPr>
              <a:latin typeface="Calibri"/>
              <a:ea typeface="Calibri"/>
              <a:cs typeface="Calibri"/>
              <a:sym typeface="Calibri"/>
            </a:endParaRPr>
          </a:p>
        </p:txBody>
      </p:sp>
      <p:sp>
        <p:nvSpPr>
          <p:cNvPr id="556" name="Google Shape;556;p6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Increasing Relevance</a:t>
            </a:r>
            <a:endParaRPr/>
          </a:p>
        </p:txBody>
      </p:sp>
      <p:sp>
        <p:nvSpPr>
          <p:cNvPr id="562" name="Google Shape;562;p64"/>
          <p:cNvSpPr txBox="1"/>
          <p:nvPr>
            <p:ph idx="4294967295" type="body"/>
          </p:nvPr>
        </p:nvSpPr>
        <p:spPr>
          <a:xfrm>
            <a:off x="280200" y="1085850"/>
            <a:ext cx="8787600" cy="14004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Index a link's </a:t>
            </a:r>
            <a:r>
              <a:rPr b="0" i="1" lang="en-US" sz="2600" u="none">
                <a:solidFill>
                  <a:schemeClr val="dk1"/>
                </a:solidFill>
                <a:latin typeface="Calibri"/>
                <a:ea typeface="Calibri"/>
                <a:cs typeface="Calibri"/>
                <a:sym typeface="Calibri"/>
              </a:rPr>
              <a:t>anchor text</a:t>
            </a:r>
            <a:r>
              <a:rPr b="0" i="0" lang="en-US" sz="2600" u="none">
                <a:solidFill>
                  <a:schemeClr val="dk1"/>
                </a:solidFill>
                <a:latin typeface="Calibri"/>
                <a:ea typeface="Calibri"/>
                <a:cs typeface="Calibri"/>
                <a:sym typeface="Calibri"/>
              </a:rPr>
              <a:t> along with the page it points to</a:t>
            </a:r>
            <a:endParaRPr sz="3000"/>
          </a:p>
          <a:p>
            <a:pPr indent="0" lvl="0" marL="457200" marR="0" rtl="0" algn="l">
              <a:lnSpc>
                <a:spcPct val="100000"/>
              </a:lnSpc>
              <a:spcBef>
                <a:spcPts val="480"/>
              </a:spcBef>
              <a:spcAft>
                <a:spcPts val="0"/>
              </a:spcAft>
              <a:buNone/>
            </a:pPr>
            <a:r>
              <a:rPr i="0" lang="en-US" sz="1800" u="none" cap="none" strike="noStrike">
                <a:solidFill>
                  <a:schemeClr val="dk1"/>
                </a:solidFill>
                <a:latin typeface="Consolas"/>
                <a:ea typeface="Consolas"/>
                <a:cs typeface="Consolas"/>
                <a:sym typeface="Consolas"/>
              </a:rPr>
              <a:t>&lt;a href="skill.html"&gt;</a:t>
            </a:r>
            <a:r>
              <a:rPr i="0" lang="en-US" sz="1800" u="none" cap="none" strike="noStrike">
                <a:solidFill>
                  <a:srgbClr val="0000FF"/>
                </a:solidFill>
                <a:latin typeface="Consolas"/>
                <a:ea typeface="Consolas"/>
                <a:cs typeface="Consolas"/>
                <a:sym typeface="Consolas"/>
              </a:rPr>
              <a:t>Ninja skills</a:t>
            </a:r>
            <a:r>
              <a:rPr i="0" lang="en-US" sz="1800" u="none" cap="none" strike="noStrike">
                <a:solidFill>
                  <a:schemeClr val="dk1"/>
                </a:solidFill>
                <a:latin typeface="Consolas"/>
                <a:ea typeface="Consolas"/>
                <a:cs typeface="Consolas"/>
                <a:sym typeface="Consolas"/>
              </a:rPr>
              <a:t>&lt;/a&gt;</a:t>
            </a:r>
            <a:endParaRPr sz="1800">
              <a:latin typeface="Consolas"/>
              <a:ea typeface="Consolas"/>
              <a:cs typeface="Consolas"/>
              <a:sym typeface="Consolas"/>
            </a:endParaRPr>
          </a:p>
          <a:p>
            <a:pPr indent="-285750" lvl="1" marL="742950" marR="0" rtl="0" algn="l">
              <a:lnSpc>
                <a:spcPct val="100000"/>
              </a:lnSpc>
              <a:spcBef>
                <a:spcPts val="480"/>
              </a:spcBef>
              <a:spcAft>
                <a:spcPts val="0"/>
              </a:spcAft>
              <a:buClr>
                <a:schemeClr val="dk1"/>
              </a:buClr>
              <a:buSzPts val="2400"/>
              <a:buFont typeface="Arial"/>
              <a:buChar char="–"/>
            </a:pPr>
            <a:r>
              <a:rPr b="0" i="0" lang="en-US" sz="2200" u="none" cap="none" strike="noStrike">
                <a:solidFill>
                  <a:schemeClr val="dk1"/>
                </a:solidFill>
                <a:latin typeface="Calibri"/>
                <a:ea typeface="Calibri"/>
                <a:cs typeface="Calibri"/>
                <a:sym typeface="Calibri"/>
              </a:rPr>
              <a:t>Watch out: Google bombs (</a:t>
            </a:r>
            <a:r>
              <a:rPr lang="en-US" sz="2200" u="sng">
                <a:solidFill>
                  <a:schemeClr val="hlink"/>
                </a:solidFill>
                <a:hlinkClick r:id="rId3"/>
              </a:rPr>
              <a:t>Google bombing</a:t>
            </a:r>
            <a:r>
              <a:rPr lang="en-US" sz="2200"/>
              <a:t> (Wikipedia))</a:t>
            </a:r>
            <a:endParaRPr sz="2200"/>
          </a:p>
          <a:p>
            <a:pPr indent="-190500" lvl="0" marL="342900" marR="0" rtl="0" algn="l">
              <a:spcBef>
                <a:spcPts val="480"/>
              </a:spcBef>
              <a:spcAft>
                <a:spcPts val="0"/>
              </a:spcAft>
              <a:buClr>
                <a:schemeClr val="dk1"/>
              </a:buClr>
              <a:buSzPts val="2400"/>
              <a:buFont typeface="Arial"/>
              <a:buNone/>
            </a:pPr>
            <a:r>
              <a:t/>
            </a:r>
            <a:endParaRPr b="0" i="0" sz="2200" u="none" cap="none" strike="noStrike">
              <a:solidFill>
                <a:schemeClr val="dk1"/>
              </a:solidFill>
              <a:latin typeface="Calibri"/>
              <a:ea typeface="Calibri"/>
              <a:cs typeface="Calibri"/>
              <a:sym typeface="Calibri"/>
            </a:endParaRPr>
          </a:p>
        </p:txBody>
      </p:sp>
      <p:pic>
        <p:nvPicPr>
          <p:cNvPr descr="Search Results for &quot;Miserable Failure&quot; on Google that lead to the Biography of President George W. Bush.&#10;File:Google Bomb Miserable Failure.png" id="563" name="Google Shape;563;p64" title="Google Search Results for &quot;miserable failure&quot;"/>
          <p:cNvPicPr preferRelativeResize="0"/>
          <p:nvPr/>
        </p:nvPicPr>
        <p:blipFill rotWithShape="1">
          <a:blip r:embed="rId4">
            <a:alphaModFix/>
          </a:blip>
          <a:srcRect b="0" l="0" r="0" t="0"/>
          <a:stretch/>
        </p:blipFill>
        <p:spPr>
          <a:xfrm>
            <a:off x="2872538" y="2354500"/>
            <a:ext cx="3161975" cy="2188225"/>
          </a:xfrm>
          <a:prstGeom prst="rect">
            <a:avLst/>
          </a:prstGeom>
          <a:noFill/>
          <a:ln>
            <a:noFill/>
          </a:ln>
          <a:effectLst>
            <a:outerShdw blurRad="292100" rotWithShape="0" algn="tl" dir="2700000" dist="139700">
              <a:srgbClr val="333333">
                <a:alpha val="64705"/>
              </a:srgbClr>
            </a:outerShdw>
          </a:effectLst>
        </p:spPr>
      </p:pic>
      <p:sp>
        <p:nvSpPr>
          <p:cNvPr id="564" name="Google Shape;564;p64"/>
          <p:cNvSpPr txBox="1"/>
          <p:nvPr/>
        </p:nvSpPr>
        <p:spPr>
          <a:xfrm>
            <a:off x="59725" y="4594538"/>
            <a:ext cx="87876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a:solidFill>
                  <a:schemeClr val="dk1"/>
                </a:solidFill>
                <a:latin typeface="Calibri"/>
                <a:ea typeface="Calibri"/>
                <a:cs typeface="Calibri"/>
                <a:sym typeface="Calibri"/>
              </a:rPr>
              <a:t>More info: </a:t>
            </a:r>
            <a:r>
              <a:rPr lang="en-US" u="sng">
                <a:solidFill>
                  <a:schemeClr val="hlink"/>
                </a:solidFill>
                <a:latin typeface="Calibri"/>
                <a:ea typeface="Calibri"/>
                <a:cs typeface="Calibri"/>
                <a:sym typeface="Calibri"/>
                <a:hlinkClick r:id="rId5"/>
              </a:rPr>
              <a:t>Google Kills Bush's Miserable Failure Search &amp; Other Google Bombs</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
        <p:nvSpPr>
          <p:cNvPr id="565" name="Google Shape;565;p6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Increasing Relevance</a:t>
            </a:r>
            <a:endParaRPr/>
          </a:p>
        </p:txBody>
      </p:sp>
      <p:sp>
        <p:nvSpPr>
          <p:cNvPr id="571" name="Google Shape;571;p65"/>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Index words in URL</a:t>
            </a:r>
            <a:endParaRPr sz="2600"/>
          </a:p>
          <a:p>
            <a:pPr indent="-342900" lvl="0" marL="342900" marR="0" rtl="0" algn="l">
              <a:lnSpc>
                <a:spcPct val="90000"/>
              </a:lnSpc>
              <a:spcBef>
                <a:spcPts val="880"/>
              </a:spcBef>
              <a:spcAft>
                <a:spcPts val="0"/>
              </a:spcAft>
              <a:buClr>
                <a:schemeClr val="dk1"/>
              </a:buClr>
              <a:buSzPts val="3200"/>
              <a:buFont typeface="Arial"/>
              <a:buChar char="•"/>
            </a:pPr>
            <a:r>
              <a:rPr b="1" i="0" lang="en-US" sz="2600" u="none">
                <a:solidFill>
                  <a:schemeClr val="dk1"/>
                </a:solidFill>
                <a:latin typeface="Calibri"/>
                <a:ea typeface="Calibri"/>
                <a:cs typeface="Calibri"/>
                <a:sym typeface="Calibri"/>
              </a:rPr>
              <a:t>Weigh</a:t>
            </a:r>
            <a:r>
              <a:rPr b="0" i="0" lang="en-US" sz="2600" u="none">
                <a:solidFill>
                  <a:schemeClr val="dk1"/>
                </a:solidFill>
                <a:latin typeface="Calibri"/>
                <a:ea typeface="Calibri"/>
                <a:cs typeface="Calibri"/>
                <a:sym typeface="Calibri"/>
              </a:rPr>
              <a:t> </a:t>
            </a:r>
            <a:r>
              <a:rPr b="0" i="1" lang="en-US" sz="2600" u="none">
                <a:solidFill>
                  <a:schemeClr val="dk1"/>
                </a:solidFill>
                <a:latin typeface="Calibri"/>
                <a:ea typeface="Calibri"/>
                <a:cs typeface="Calibri"/>
                <a:sym typeface="Calibri"/>
              </a:rPr>
              <a:t>importance</a:t>
            </a:r>
            <a:r>
              <a:rPr b="0" i="0" lang="en-US" sz="2600" u="none">
                <a:solidFill>
                  <a:schemeClr val="dk1"/>
                </a:solidFill>
                <a:latin typeface="Calibri"/>
                <a:ea typeface="Calibri"/>
                <a:cs typeface="Calibri"/>
                <a:sym typeface="Calibri"/>
              </a:rPr>
              <a:t> of </a:t>
            </a:r>
            <a:r>
              <a:rPr b="0" i="0" lang="en-US" sz="3800" u="none">
                <a:solidFill>
                  <a:schemeClr val="dk1"/>
                </a:solidFill>
                <a:latin typeface="Calibri"/>
                <a:ea typeface="Calibri"/>
                <a:cs typeface="Calibri"/>
                <a:sym typeface="Calibri"/>
              </a:rPr>
              <a:t>terms</a:t>
            </a:r>
            <a:r>
              <a:rPr b="0" i="0" lang="en-US" sz="2600" u="none">
                <a:solidFill>
                  <a:schemeClr val="dk1"/>
                </a:solidFill>
                <a:latin typeface="Calibri"/>
                <a:ea typeface="Calibri"/>
                <a:cs typeface="Calibri"/>
                <a:sym typeface="Calibri"/>
              </a:rPr>
              <a:t> </a:t>
            </a:r>
            <a:r>
              <a:rPr b="0" i="0" lang="en-US" sz="1400" u="none">
                <a:solidFill>
                  <a:schemeClr val="dk1"/>
                </a:solidFill>
                <a:latin typeface="Calibri"/>
                <a:ea typeface="Calibri"/>
                <a:cs typeface="Calibri"/>
                <a:sym typeface="Calibri"/>
              </a:rPr>
              <a:t>based</a:t>
            </a:r>
            <a:r>
              <a:rPr b="0" i="0" lang="en-US" sz="2600" u="none">
                <a:solidFill>
                  <a:schemeClr val="dk1"/>
                </a:solidFill>
                <a:latin typeface="Calibri"/>
                <a:ea typeface="Calibri"/>
                <a:cs typeface="Calibri"/>
                <a:sym typeface="Calibri"/>
              </a:rPr>
              <a:t> on HTML or CSS styles</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Website responsiveness</a:t>
            </a:r>
            <a:r>
              <a:rPr b="0" baseline="30000" i="0" lang="en-US" sz="2600" u="none">
                <a:solidFill>
                  <a:schemeClr val="dk1"/>
                </a:solidFill>
                <a:latin typeface="Calibri"/>
                <a:ea typeface="Calibri"/>
                <a:cs typeface="Calibri"/>
                <a:sym typeface="Calibri"/>
              </a:rPr>
              <a:t>1</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Account for last modification date</a:t>
            </a:r>
            <a:endParaRPr sz="26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Allow for misspellings</a:t>
            </a:r>
            <a:endParaRPr sz="2600"/>
          </a:p>
          <a:p>
            <a:pPr indent="-304800" lvl="0" marL="342900" marR="0" rtl="0" algn="l">
              <a:lnSpc>
                <a:spcPct val="90000"/>
              </a:lnSpc>
              <a:spcBef>
                <a:spcPts val="640"/>
              </a:spcBef>
              <a:spcAft>
                <a:spcPts val="0"/>
              </a:spcAft>
              <a:buClr>
                <a:srgbClr val="38761D"/>
              </a:buClr>
              <a:buSzPts val="2600"/>
              <a:buFont typeface="Arial"/>
              <a:buChar char="•"/>
            </a:pPr>
            <a:r>
              <a:rPr b="1" i="0" lang="en-US" sz="2600" u="none">
                <a:solidFill>
                  <a:srgbClr val="38761D"/>
                </a:solidFill>
              </a:rPr>
              <a:t>Link-based metrics</a:t>
            </a:r>
            <a:endParaRPr b="1" sz="2600">
              <a:solidFill>
                <a:srgbClr val="38761D"/>
              </a:solidFill>
            </a:endParaRPr>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Popularity-based metrics</a:t>
            </a:r>
            <a:endParaRPr sz="2600"/>
          </a:p>
        </p:txBody>
      </p:sp>
      <p:sp>
        <p:nvSpPr>
          <p:cNvPr id="572" name="Google Shape;572;p65"/>
          <p:cNvSpPr txBox="1"/>
          <p:nvPr/>
        </p:nvSpPr>
        <p:spPr>
          <a:xfrm>
            <a:off x="163200" y="4594650"/>
            <a:ext cx="83058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aseline="30000" i="0" lang="en-US" sz="1400" u="none">
                <a:solidFill>
                  <a:schemeClr val="dk1"/>
                </a:solidFill>
                <a:latin typeface="Calibri"/>
                <a:ea typeface="Calibri"/>
                <a:cs typeface="Calibri"/>
                <a:sym typeface="Calibri"/>
              </a:rPr>
              <a:t>1</a:t>
            </a:r>
            <a:r>
              <a:rPr lang="en-US" u="sng">
                <a:solidFill>
                  <a:schemeClr val="hlink"/>
                </a:solidFill>
                <a:latin typeface="Calibri"/>
                <a:ea typeface="Calibri"/>
                <a:cs typeface="Calibri"/>
                <a:sym typeface="Calibri"/>
                <a:hlinkClick r:id="rId3"/>
              </a:rPr>
              <a:t>Using site speed in web search ranking</a:t>
            </a:r>
            <a:endParaRPr>
              <a:latin typeface="Calibri"/>
              <a:ea typeface="Calibri"/>
              <a:cs typeface="Calibri"/>
              <a:sym typeface="Calibri"/>
            </a:endParaRPr>
          </a:p>
        </p:txBody>
      </p:sp>
      <p:sp>
        <p:nvSpPr>
          <p:cNvPr id="573" name="Google Shape;573;p6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Link Analysis</a:t>
            </a:r>
            <a:endParaRPr/>
          </a:p>
        </p:txBody>
      </p:sp>
      <p:sp>
        <p:nvSpPr>
          <p:cNvPr id="579" name="Google Shape;579;p66"/>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Content analysis is useful, but combining with link analysis allow us to rank pages much more successfully</a:t>
            </a:r>
            <a:endParaRPr sz="2900"/>
          </a:p>
          <a:p>
            <a:pPr indent="0" lvl="0" marL="342900" marR="0" rtl="0" algn="l">
              <a:lnSpc>
                <a:spcPct val="100000"/>
              </a:lnSpc>
              <a:spcBef>
                <a:spcPts val="640"/>
              </a:spcBef>
              <a:spcAft>
                <a:spcPts val="0"/>
              </a:spcAft>
              <a:buNone/>
            </a:pPr>
            <a:r>
              <a:t/>
            </a:r>
            <a:endParaRPr sz="2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2 popular methods</a:t>
            </a:r>
            <a:endParaRPr sz="2900"/>
          </a:p>
          <a:p>
            <a:pPr indent="-266700" lvl="1" marL="742950" marR="0" rtl="0" algn="l">
              <a:lnSpc>
                <a:spcPct val="100000"/>
              </a:lnSpc>
              <a:spcBef>
                <a:spcPts val="560"/>
              </a:spcBef>
              <a:spcAft>
                <a:spcPts val="0"/>
              </a:spcAft>
              <a:buClr>
                <a:schemeClr val="dk1"/>
              </a:buClr>
              <a:buSzPts val="2500"/>
              <a:buFont typeface="Arial"/>
              <a:buChar char="–"/>
            </a:pPr>
            <a:r>
              <a:rPr b="0" i="0" lang="en-US" sz="2500" u="none" cap="none" strike="noStrike">
                <a:solidFill>
                  <a:schemeClr val="dk1"/>
                </a:solidFill>
                <a:latin typeface="Calibri"/>
                <a:ea typeface="Calibri"/>
                <a:cs typeface="Calibri"/>
                <a:sym typeface="Calibri"/>
              </a:rPr>
              <a:t>Sergey Brin and Larry Page's </a:t>
            </a:r>
            <a:r>
              <a:rPr b="0" i="1" lang="en-US" sz="2500" u="none" cap="none" strike="noStrike">
                <a:solidFill>
                  <a:schemeClr val="dk1"/>
                </a:solidFill>
                <a:latin typeface="Calibri"/>
                <a:ea typeface="Calibri"/>
                <a:cs typeface="Calibri"/>
                <a:sym typeface="Calibri"/>
              </a:rPr>
              <a:t>PageRank</a:t>
            </a:r>
            <a:endParaRPr i="1" sz="2500"/>
          </a:p>
          <a:p>
            <a:pPr indent="-266700" lvl="1" marL="742950" marR="0" rtl="0" algn="l">
              <a:lnSpc>
                <a:spcPct val="100000"/>
              </a:lnSpc>
              <a:spcBef>
                <a:spcPts val="560"/>
              </a:spcBef>
              <a:spcAft>
                <a:spcPts val="0"/>
              </a:spcAft>
              <a:buClr>
                <a:schemeClr val="dk1"/>
              </a:buClr>
              <a:buSzPts val="2500"/>
              <a:buFont typeface="Arial"/>
              <a:buChar char="–"/>
            </a:pPr>
            <a:r>
              <a:rPr b="0" i="0" lang="en-US" sz="2500" u="none" cap="none" strike="noStrike">
                <a:solidFill>
                  <a:schemeClr val="dk1"/>
                </a:solidFill>
                <a:latin typeface="Calibri"/>
                <a:ea typeface="Calibri"/>
                <a:cs typeface="Calibri"/>
                <a:sym typeface="Calibri"/>
              </a:rPr>
              <a:t>Jon Kleinberg's Hyperlink-Induced Topic Search (</a:t>
            </a:r>
            <a:r>
              <a:rPr b="0" i="1" lang="en-US" sz="2500" u="none" cap="none" strike="noStrike">
                <a:solidFill>
                  <a:schemeClr val="dk1"/>
                </a:solidFill>
                <a:latin typeface="Calibri"/>
                <a:ea typeface="Calibri"/>
                <a:cs typeface="Calibri"/>
                <a:sym typeface="Calibri"/>
              </a:rPr>
              <a:t>HITS</a:t>
            </a:r>
            <a:r>
              <a:rPr b="0" i="0" lang="en-US" sz="2500" u="none" cap="none" strike="noStrike">
                <a:solidFill>
                  <a:schemeClr val="dk1"/>
                </a:solidFill>
                <a:latin typeface="Calibri"/>
                <a:ea typeface="Calibri"/>
                <a:cs typeface="Calibri"/>
                <a:sym typeface="Calibri"/>
              </a:rPr>
              <a:t>)</a:t>
            </a:r>
            <a:endParaRPr sz="2500"/>
          </a:p>
        </p:txBody>
      </p:sp>
      <p:sp>
        <p:nvSpPr>
          <p:cNvPr id="580" name="Google Shape;580;p6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 Does a Link Mean?</a:t>
            </a:r>
            <a:endParaRPr/>
          </a:p>
        </p:txBody>
      </p:sp>
      <p:sp>
        <p:nvSpPr>
          <p:cNvPr id="586" name="Google Shape;586;p67"/>
          <p:cNvSpPr/>
          <p:nvPr/>
        </p:nvSpPr>
        <p:spPr>
          <a:xfrm>
            <a:off x="3048000" y="1428750"/>
            <a:ext cx="990600" cy="628500"/>
          </a:xfrm>
          <a:prstGeom prst="ellipse">
            <a:avLst/>
          </a:prstGeom>
          <a:no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a:t>
            </a:r>
            <a:endParaRPr/>
          </a:p>
        </p:txBody>
      </p:sp>
      <p:sp>
        <p:nvSpPr>
          <p:cNvPr id="587" name="Google Shape;587;p67"/>
          <p:cNvSpPr/>
          <p:nvPr/>
        </p:nvSpPr>
        <p:spPr>
          <a:xfrm>
            <a:off x="5105400" y="1428750"/>
            <a:ext cx="990600" cy="628500"/>
          </a:xfrm>
          <a:prstGeom prst="ellipse">
            <a:avLst/>
          </a:prstGeom>
          <a:no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B</a:t>
            </a:r>
            <a:endParaRPr/>
          </a:p>
        </p:txBody>
      </p:sp>
      <p:cxnSp>
        <p:nvCxnSpPr>
          <p:cNvPr id="588" name="Google Shape;588;p67"/>
          <p:cNvCxnSpPr/>
          <p:nvPr/>
        </p:nvCxnSpPr>
        <p:spPr>
          <a:xfrm>
            <a:off x="4038600" y="1743075"/>
            <a:ext cx="1066800" cy="12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sp>
        <p:nvSpPr>
          <p:cNvPr id="589" name="Google Shape;589;p67"/>
          <p:cNvSpPr txBox="1"/>
          <p:nvPr>
            <p:ph idx="4294967295" type="body"/>
          </p:nvPr>
        </p:nvSpPr>
        <p:spPr>
          <a:xfrm>
            <a:off x="457200" y="2686050"/>
            <a:ext cx="8229600" cy="1908600"/>
          </a:xfrm>
          <a:prstGeom prst="rect">
            <a:avLst/>
          </a:prstGeom>
          <a:noFill/>
          <a:ln>
            <a:noFill/>
          </a:ln>
        </p:spPr>
        <p:txBody>
          <a:bodyPr anchorCtr="0" anchor="t" bIns="45700" lIns="91425" spcFirstLastPara="1" rIns="91425" wrap="square" tIns="45700">
            <a:noAutofit/>
          </a:bodyPr>
          <a:lstStyle/>
          <a:p>
            <a:pPr indent="-336550" lvl="0" marL="342900" marR="0" rtl="0" algn="l">
              <a:lnSpc>
                <a:spcPct val="100000"/>
              </a:lnSpc>
              <a:spcBef>
                <a:spcPts val="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A recommends B</a:t>
            </a:r>
            <a:endParaRPr sz="3100"/>
          </a:p>
          <a:p>
            <a:pPr indent="-336550" lvl="0" marL="342900" marR="0" rtl="0" algn="l">
              <a:lnSpc>
                <a:spcPct val="100000"/>
              </a:lnSpc>
              <a:spcBef>
                <a:spcPts val="60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A specifically does </a:t>
            </a:r>
            <a:r>
              <a:rPr b="1" i="0" lang="en-US" sz="2900" u="none">
                <a:solidFill>
                  <a:schemeClr val="dk1"/>
                </a:solidFill>
                <a:latin typeface="Calibri"/>
                <a:ea typeface="Calibri"/>
                <a:cs typeface="Calibri"/>
                <a:sym typeface="Calibri"/>
              </a:rPr>
              <a:t>not</a:t>
            </a:r>
            <a:r>
              <a:rPr b="0" i="0" lang="en-US" sz="2900" u="none">
                <a:solidFill>
                  <a:schemeClr val="dk1"/>
                </a:solidFill>
                <a:latin typeface="Calibri"/>
                <a:ea typeface="Calibri"/>
                <a:cs typeface="Calibri"/>
                <a:sym typeface="Calibri"/>
              </a:rPr>
              <a:t> recommend B</a:t>
            </a:r>
            <a:endParaRPr sz="3100"/>
          </a:p>
          <a:p>
            <a:pPr indent="-336550" lvl="0" marL="342900" marR="0" rtl="0" algn="l">
              <a:lnSpc>
                <a:spcPct val="100000"/>
              </a:lnSpc>
              <a:spcBef>
                <a:spcPts val="60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B is an authoritative reference for something in A</a:t>
            </a:r>
            <a:endParaRPr sz="3100"/>
          </a:p>
          <a:p>
            <a:pPr indent="-336550" lvl="0" marL="342900" marR="0" rtl="0" algn="l">
              <a:lnSpc>
                <a:spcPct val="100000"/>
              </a:lnSpc>
              <a:spcBef>
                <a:spcPts val="60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A &amp; B are about the same thing (topic locality)</a:t>
            </a:r>
            <a:endParaRPr sz="3100"/>
          </a:p>
          <a:p>
            <a:pPr indent="-152400" lvl="0" marL="342900" marR="0" rtl="0" algn="l">
              <a:spcBef>
                <a:spcPts val="600"/>
              </a:spcBef>
              <a:spcAft>
                <a:spcPts val="0"/>
              </a:spcAft>
              <a:buClr>
                <a:schemeClr val="dk1"/>
              </a:buClr>
              <a:buSzPts val="3000"/>
              <a:buFont typeface="Arial"/>
              <a:buNone/>
            </a:pPr>
            <a:r>
              <a:t/>
            </a:r>
            <a:endParaRPr b="0" i="0" sz="2900" u="none">
              <a:solidFill>
                <a:schemeClr val="dk1"/>
              </a:solidFill>
              <a:latin typeface="Calibri"/>
              <a:ea typeface="Calibri"/>
              <a:cs typeface="Calibri"/>
              <a:sym typeface="Calibri"/>
            </a:endParaRPr>
          </a:p>
        </p:txBody>
      </p:sp>
      <p:sp>
        <p:nvSpPr>
          <p:cNvPr id="590" name="Google Shape;590;p6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10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10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10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1000"/>
                                        <p:tgtEl>
                                          <p:spTgt spid="5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animEffect filter="fade" transition="in">
                                      <p:cBhvr>
                                        <p:cTn dur="1000"/>
                                        <p:tgtEl>
                                          <p:spTgt spid="5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a:t>
            </a:r>
            <a:endParaRPr/>
          </a:p>
        </p:txBody>
      </p:sp>
      <p:sp>
        <p:nvSpPr>
          <p:cNvPr id="596" name="Google Shape;596;p68"/>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10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Developed by Brin and Page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(Google) while Ph.D. students at Stanford</a:t>
            </a:r>
            <a:endParaRPr sz="2700"/>
          </a:p>
          <a:p>
            <a:pPr indent="-311150" lvl="0" marL="342900" marR="0" rtl="0" algn="l">
              <a:lnSpc>
                <a:spcPct val="10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Links are a recommendation system</a:t>
            </a:r>
            <a:endParaRPr sz="27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The more links that point to you, the more important you are</a:t>
            </a:r>
            <a:endParaRPr sz="23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Inlinks from important pages are weightier than inlinks from unimportant pages</a:t>
            </a:r>
            <a:endParaRPr sz="23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The more outlinks you have, the less weight your links carry</a:t>
            </a:r>
            <a:endParaRPr sz="2300"/>
          </a:p>
        </p:txBody>
      </p:sp>
      <p:sp>
        <p:nvSpPr>
          <p:cNvPr id="597" name="Google Shape;597;p68"/>
          <p:cNvSpPr txBox="1"/>
          <p:nvPr/>
        </p:nvSpPr>
        <p:spPr>
          <a:xfrm>
            <a:off x="46500" y="4412825"/>
            <a:ext cx="8912400" cy="45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i="0" lang="en-US" sz="1300" u="none">
                <a:solidFill>
                  <a:schemeClr val="dk1"/>
                </a:solidFill>
                <a:latin typeface="Calibri"/>
                <a:ea typeface="Calibri"/>
                <a:cs typeface="Calibri"/>
                <a:sym typeface="Calibri"/>
              </a:rPr>
              <a:t>Page et al., </a:t>
            </a:r>
            <a:r>
              <a:rPr i="0" lang="en-US" sz="1300" u="sng">
                <a:solidFill>
                  <a:schemeClr val="hlink"/>
                </a:solidFill>
                <a:latin typeface="Calibri"/>
                <a:ea typeface="Calibri"/>
                <a:cs typeface="Calibri"/>
                <a:sym typeface="Calibri"/>
                <a:hlinkClick r:id="rId3"/>
              </a:rPr>
              <a:t>The PageRank citation ranking: Bringing order to the web</a:t>
            </a:r>
            <a:r>
              <a:rPr i="0" lang="en-US" sz="1300" u="none">
                <a:solidFill>
                  <a:schemeClr val="dk1"/>
                </a:solidFill>
                <a:latin typeface="Calibri"/>
                <a:ea typeface="Calibri"/>
                <a:cs typeface="Calibri"/>
                <a:sym typeface="Calibri"/>
              </a:rPr>
              <a:t>, 1998. </a:t>
            </a:r>
            <a:endParaRPr i="0" sz="13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i="0" lang="en-US" sz="1100" u="none">
                <a:solidFill>
                  <a:schemeClr val="dk1"/>
                </a:solidFill>
                <a:latin typeface="Calibri"/>
                <a:ea typeface="Calibri"/>
                <a:cs typeface="Calibri"/>
                <a:sym typeface="Calibri"/>
              </a:rPr>
              <a:t>Image credit: </a:t>
            </a:r>
            <a:r>
              <a:rPr i="0" lang="en-US" sz="1100" u="sng">
                <a:solidFill>
                  <a:schemeClr val="hlink"/>
                </a:solidFill>
                <a:latin typeface="Calibri"/>
                <a:ea typeface="Calibri"/>
                <a:cs typeface="Calibri"/>
                <a:sym typeface="Calibri"/>
                <a:hlinkClick r:id="rId4"/>
              </a:rPr>
              <a:t>http://scrapetv.com/News/News%20Pages/Technology/images/sergey-brin-larry-page.jpg</a:t>
            </a:r>
            <a:r>
              <a:rPr i="0" lang="en-US" sz="1300" u="none">
                <a:solidFill>
                  <a:schemeClr val="dk1"/>
                </a:solidFill>
                <a:latin typeface="Calibri"/>
                <a:ea typeface="Calibri"/>
                <a:cs typeface="Calibri"/>
                <a:sym typeface="Calibri"/>
              </a:rPr>
              <a:t> </a:t>
            </a:r>
            <a:endParaRPr sz="1300">
              <a:latin typeface="Calibri"/>
              <a:ea typeface="Calibri"/>
              <a:cs typeface="Calibri"/>
              <a:sym typeface="Calibri"/>
            </a:endParaRPr>
          </a:p>
        </p:txBody>
      </p:sp>
      <p:pic>
        <p:nvPicPr>
          <p:cNvPr descr="The creators of PageRank, Brin and Page, smiling for a picture together." id="598" name="Google Shape;598;p68" title="Brin and Page"/>
          <p:cNvPicPr preferRelativeResize="0"/>
          <p:nvPr/>
        </p:nvPicPr>
        <p:blipFill rotWithShape="1">
          <a:blip r:embed="rId5">
            <a:alphaModFix/>
          </a:blip>
          <a:srcRect b="0" l="0" r="0" t="0"/>
          <a:stretch/>
        </p:blipFill>
        <p:spPr>
          <a:xfrm>
            <a:off x="6400800" y="228600"/>
            <a:ext cx="1720453" cy="1268015"/>
          </a:xfrm>
          <a:prstGeom prst="rect">
            <a:avLst/>
          </a:prstGeom>
          <a:noFill/>
          <a:ln>
            <a:noFill/>
          </a:ln>
        </p:spPr>
      </p:pic>
      <p:sp>
        <p:nvSpPr>
          <p:cNvPr id="599" name="Google Shape;599;p6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Random Surfer Model</a:t>
            </a:r>
            <a:endParaRPr/>
          </a:p>
        </p:txBody>
      </p:sp>
      <p:sp>
        <p:nvSpPr>
          <p:cNvPr id="605" name="Google Shape;605;p69"/>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Model helpful for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understanding PageRank</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The Random Surfer starts at a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randomly chosen page and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selects a link at random to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follow</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PageRank of a page reflects the probability that the surfer lands on that page after clicking any number of links</a:t>
            </a:r>
            <a:endParaRPr sz="2700"/>
          </a:p>
        </p:txBody>
      </p:sp>
      <p:pic>
        <p:nvPicPr>
          <p:cNvPr id="606" name="Google Shape;606;p69"/>
          <p:cNvPicPr preferRelativeResize="0"/>
          <p:nvPr/>
        </p:nvPicPr>
        <p:blipFill rotWithShape="1">
          <a:blip r:embed="rId3">
            <a:alphaModFix/>
          </a:blip>
          <a:srcRect b="0" l="0" r="0" t="0"/>
          <a:stretch/>
        </p:blipFill>
        <p:spPr>
          <a:xfrm>
            <a:off x="5722725" y="1303800"/>
            <a:ext cx="1793081" cy="2085975"/>
          </a:xfrm>
          <a:prstGeom prst="rect">
            <a:avLst/>
          </a:prstGeom>
          <a:noFill/>
          <a:ln>
            <a:noFill/>
          </a:ln>
        </p:spPr>
      </p:pic>
      <p:sp>
        <p:nvSpPr>
          <p:cNvPr id="607" name="Google Shape;607;p69"/>
          <p:cNvSpPr txBox="1"/>
          <p:nvPr/>
        </p:nvSpPr>
        <p:spPr>
          <a:xfrm>
            <a:off x="1371600" y="4663850"/>
            <a:ext cx="7696200" cy="205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r>
              <a:rPr i="0" lang="en-US" sz="1100" u="none">
                <a:solidFill>
                  <a:schemeClr val="dk1"/>
                </a:solidFill>
                <a:latin typeface="Calibri"/>
                <a:ea typeface="Calibri"/>
                <a:cs typeface="Calibri"/>
                <a:sym typeface="Calibri"/>
              </a:rPr>
              <a:t>Image credit: </a:t>
            </a:r>
            <a:r>
              <a:rPr i="0" lang="en-US" sz="1100" u="sng">
                <a:solidFill>
                  <a:schemeClr val="hlink"/>
                </a:solidFill>
                <a:latin typeface="Calibri"/>
                <a:ea typeface="Calibri"/>
                <a:cs typeface="Calibri"/>
                <a:sym typeface="Calibri"/>
                <a:hlinkClick r:id="rId4"/>
              </a:rPr>
              <a:t>http://missloki84.deviantart.com/art/Random-Surfer-at-Huntington-Beach-319287873</a:t>
            </a:r>
            <a:r>
              <a:rPr i="0" lang="en-US" sz="1100" u="none">
                <a:solidFill>
                  <a:schemeClr val="dk1"/>
                </a:solidFill>
                <a:latin typeface="Calibri"/>
                <a:ea typeface="Calibri"/>
                <a:cs typeface="Calibri"/>
                <a:sym typeface="Calibri"/>
              </a:rPr>
              <a:t> </a:t>
            </a:r>
            <a:endParaRPr sz="1300">
              <a:latin typeface="Calibri"/>
              <a:ea typeface="Calibri"/>
              <a:cs typeface="Calibri"/>
              <a:sym typeface="Calibri"/>
            </a:endParaRPr>
          </a:p>
        </p:txBody>
      </p:sp>
      <p:sp>
        <p:nvSpPr>
          <p:cNvPr id="608" name="Google Shape;608;p6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of Random Surfer</a:t>
            </a:r>
            <a:endParaRPr/>
          </a:p>
        </p:txBody>
      </p:sp>
      <p:pic>
        <p:nvPicPr>
          <p:cNvPr descr="Graph of nodes with directed connections. A has no outgoing connections. B connects to A, C, D, and E. C connects to E. D connects to B. E connects to C and D. B is highlighted on the graph." id="614" name="Google Shape;614;p70" title="Graph"/>
          <p:cNvPicPr preferRelativeResize="0"/>
          <p:nvPr/>
        </p:nvPicPr>
        <p:blipFill rotWithShape="1">
          <a:blip r:embed="rId3">
            <a:alphaModFix/>
          </a:blip>
          <a:srcRect b="0" l="0" r="0" t="0"/>
          <a:stretch/>
        </p:blipFill>
        <p:spPr>
          <a:xfrm>
            <a:off x="725487" y="1398984"/>
            <a:ext cx="3356371" cy="2899171"/>
          </a:xfrm>
          <a:prstGeom prst="rect">
            <a:avLst/>
          </a:prstGeom>
          <a:noFill/>
          <a:ln>
            <a:noFill/>
          </a:ln>
        </p:spPr>
      </p:pic>
      <p:sp>
        <p:nvSpPr>
          <p:cNvPr id="615" name="Google Shape;615;p70"/>
          <p:cNvSpPr txBox="1"/>
          <p:nvPr/>
        </p:nvSpPr>
        <p:spPr>
          <a:xfrm>
            <a:off x="4787325" y="1392563"/>
            <a:ext cx="3497700" cy="314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Start at: B</a:t>
            </a:r>
            <a:endParaRPr sz="1600"/>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¼ probability of going to A</a:t>
            </a:r>
            <a:endParaRPr sz="1600"/>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¼ probability of going to C</a:t>
            </a:r>
            <a:endParaRPr sz="1600"/>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¼ probability of going to D</a:t>
            </a:r>
            <a:endParaRPr sz="1600"/>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¼ probability of going to E</a:t>
            </a:r>
            <a:endParaRPr sz="1600"/>
          </a:p>
          <a:p>
            <a:pPr indent="0" lvl="0" marL="0" marR="0" rtl="0" algn="l">
              <a:lnSpc>
                <a:spcPct val="100000"/>
              </a:lnSpc>
              <a:spcBef>
                <a:spcPts val="0"/>
              </a:spcBef>
              <a:spcAft>
                <a:spcPts val="0"/>
              </a:spcAft>
              <a:buClr>
                <a:schemeClr val="dk1"/>
              </a:buClr>
              <a:buSzPts val="20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Choose: E</a:t>
            </a:r>
            <a:endParaRPr sz="1600"/>
          </a:p>
          <a:p>
            <a:pPr indent="0" lvl="0" marL="0" marR="0" rtl="0" algn="l">
              <a:lnSpc>
                <a:spcPct val="100000"/>
              </a:lnSpc>
              <a:spcBef>
                <a:spcPts val="0"/>
              </a:spcBef>
              <a:spcAft>
                <a:spcPts val="0"/>
              </a:spcAft>
              <a:buClr>
                <a:schemeClr val="dk1"/>
              </a:buClr>
              <a:buSzPts val="2000"/>
              <a:buFont typeface="Calibri"/>
              <a:buNone/>
            </a:pPr>
            <a:r>
              <a:rPr b="0" i="0" lang="en-US" sz="2200" u="none">
                <a:solidFill>
                  <a:schemeClr val="dk1"/>
                </a:solidFill>
                <a:latin typeface="Calibri"/>
                <a:ea typeface="Calibri"/>
                <a:cs typeface="Calibri"/>
                <a:sym typeface="Calibri"/>
              </a:rPr>
              <a:t>½ probability of going to C</a:t>
            </a:r>
            <a:br>
              <a:rPr b="0" i="0" lang="en-US" sz="2200" u="none">
                <a:solidFill>
                  <a:schemeClr val="dk1"/>
                </a:solidFill>
                <a:latin typeface="Calibri"/>
                <a:ea typeface="Calibri"/>
                <a:cs typeface="Calibri"/>
                <a:sym typeface="Calibri"/>
              </a:rPr>
            </a:br>
            <a:r>
              <a:rPr b="0" i="0" lang="en-US" sz="2200" u="none">
                <a:solidFill>
                  <a:schemeClr val="dk1"/>
                </a:solidFill>
                <a:latin typeface="Calibri"/>
                <a:ea typeface="Calibri"/>
                <a:cs typeface="Calibri"/>
                <a:sym typeface="Calibri"/>
              </a:rPr>
              <a:t>½ probability of going to D</a:t>
            </a:r>
            <a:endParaRPr sz="1600"/>
          </a:p>
          <a:p>
            <a:pPr indent="0" lvl="0" marL="0" marR="0" rtl="0" algn="l">
              <a:lnSpc>
                <a:spcPct val="100000"/>
              </a:lnSpc>
              <a:spcBef>
                <a:spcPts val="0"/>
              </a:spcBef>
              <a:spcAft>
                <a:spcPts val="0"/>
              </a:spcAft>
              <a:buClr>
                <a:schemeClr val="dk1"/>
              </a:buClr>
              <a:buSzPts val="20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Arial"/>
              <a:buNone/>
            </a:pPr>
            <a:r>
              <a:t/>
            </a:r>
            <a:endParaRPr b="0" i="0" sz="22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200" u="none">
              <a:solidFill>
                <a:schemeClr val="dk1"/>
              </a:solidFill>
              <a:latin typeface="Calibri"/>
              <a:ea typeface="Calibri"/>
              <a:cs typeface="Calibri"/>
              <a:sym typeface="Calibri"/>
            </a:endParaRPr>
          </a:p>
        </p:txBody>
      </p:sp>
      <p:sp>
        <p:nvSpPr>
          <p:cNvPr id="616" name="Google Shape;616;p7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17" name="Google Shape;617;p70"/>
          <p:cNvSpPr/>
          <p:nvPr/>
        </p:nvSpPr>
        <p:spPr>
          <a:xfrm>
            <a:off x="765925" y="2395500"/>
            <a:ext cx="642300" cy="5631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0" st="0"/>
                                            </p:txEl>
                                          </p:spTgt>
                                        </p:tgtEl>
                                        <p:attrNameLst>
                                          <p:attrName>style.visibility</p:attrName>
                                        </p:attrNameLst>
                                      </p:cBhvr>
                                      <p:to>
                                        <p:strVal val="visible"/>
                                      </p:to>
                                    </p:set>
                                    <p:animEffect filter="fade" transition="in">
                                      <p:cBhvr>
                                        <p:cTn dur="1000"/>
                                        <p:tgtEl>
                                          <p:spTgt spid="6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1" st="1"/>
                                            </p:txEl>
                                          </p:spTgt>
                                        </p:tgtEl>
                                        <p:attrNameLst>
                                          <p:attrName>style.visibility</p:attrName>
                                        </p:attrNameLst>
                                      </p:cBhvr>
                                      <p:to>
                                        <p:strVal val="visible"/>
                                      </p:to>
                                    </p:set>
                                    <p:animEffect filter="fade" transition="in">
                                      <p:cBhvr>
                                        <p:cTn dur="1000"/>
                                        <p:tgtEl>
                                          <p:spTgt spid="6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2" st="2"/>
                                            </p:txEl>
                                          </p:spTgt>
                                        </p:tgtEl>
                                        <p:attrNameLst>
                                          <p:attrName>style.visibility</p:attrName>
                                        </p:attrNameLst>
                                      </p:cBhvr>
                                      <p:to>
                                        <p:strVal val="visible"/>
                                      </p:to>
                                    </p:set>
                                    <p:animEffect filter="fade" transition="in">
                                      <p:cBhvr>
                                        <p:cTn dur="1000"/>
                                        <p:tgtEl>
                                          <p:spTgt spid="6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3" st="3"/>
                                            </p:txEl>
                                          </p:spTgt>
                                        </p:tgtEl>
                                        <p:attrNameLst>
                                          <p:attrName>style.visibility</p:attrName>
                                        </p:attrNameLst>
                                      </p:cBhvr>
                                      <p:to>
                                        <p:strVal val="visible"/>
                                      </p:to>
                                    </p:set>
                                    <p:animEffect filter="fade" transition="in">
                                      <p:cBhvr>
                                        <p:cTn dur="1000"/>
                                        <p:tgtEl>
                                          <p:spTgt spid="6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4" st="4"/>
                                            </p:txEl>
                                          </p:spTgt>
                                        </p:tgtEl>
                                        <p:attrNameLst>
                                          <p:attrName>style.visibility</p:attrName>
                                        </p:attrNameLst>
                                      </p:cBhvr>
                                      <p:to>
                                        <p:strVal val="visible"/>
                                      </p:to>
                                    </p:set>
                                    <p:animEffect filter="fade" transition="in">
                                      <p:cBhvr>
                                        <p:cTn dur="1000"/>
                                        <p:tgtEl>
                                          <p:spTgt spid="6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5" st="5"/>
                                            </p:txEl>
                                          </p:spTgt>
                                        </p:tgtEl>
                                        <p:attrNameLst>
                                          <p:attrName>style.visibility</p:attrName>
                                        </p:attrNameLst>
                                      </p:cBhvr>
                                      <p:to>
                                        <p:strVal val="visible"/>
                                      </p:to>
                                    </p:set>
                                    <p:animEffect filter="fade" transition="in">
                                      <p:cBhvr>
                                        <p:cTn dur="1000"/>
                                        <p:tgtEl>
                                          <p:spTgt spid="6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6" st="6"/>
                                            </p:txEl>
                                          </p:spTgt>
                                        </p:tgtEl>
                                        <p:attrNameLst>
                                          <p:attrName>style.visibility</p:attrName>
                                        </p:attrNameLst>
                                      </p:cBhvr>
                                      <p:to>
                                        <p:strVal val="visible"/>
                                      </p:to>
                                    </p:set>
                                    <p:animEffect filter="fade" transition="in">
                                      <p:cBhvr>
                                        <p:cTn dur="1000"/>
                                        <p:tgtEl>
                                          <p:spTgt spid="6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7" st="7"/>
                                            </p:txEl>
                                          </p:spTgt>
                                        </p:tgtEl>
                                        <p:attrNameLst>
                                          <p:attrName>style.visibility</p:attrName>
                                        </p:attrNameLst>
                                      </p:cBhvr>
                                      <p:to>
                                        <p:strVal val="visible"/>
                                      </p:to>
                                    </p:set>
                                    <p:animEffect filter="fade" transition="in">
                                      <p:cBhvr>
                                        <p:cTn dur="1000"/>
                                        <p:tgtEl>
                                          <p:spTgt spid="6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8" st="8"/>
                                            </p:txEl>
                                          </p:spTgt>
                                        </p:tgtEl>
                                        <p:attrNameLst>
                                          <p:attrName>style.visibility</p:attrName>
                                        </p:attrNameLst>
                                      </p:cBhvr>
                                      <p:to>
                                        <p:strVal val="visible"/>
                                      </p:to>
                                    </p:set>
                                    <p:animEffect filter="fade" transition="in">
                                      <p:cBhvr>
                                        <p:cTn dur="1000"/>
                                        <p:tgtEl>
                                          <p:spTgt spid="6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9" st="9"/>
                                            </p:txEl>
                                          </p:spTgt>
                                        </p:tgtEl>
                                        <p:attrNameLst>
                                          <p:attrName>style.visibility</p:attrName>
                                        </p:attrNameLst>
                                      </p:cBhvr>
                                      <p:to>
                                        <p:strVal val="visible"/>
                                      </p:to>
                                    </p:set>
                                    <p:animEffect filter="fade" transition="in">
                                      <p:cBhvr>
                                        <p:cTn dur="1000"/>
                                        <p:tgtEl>
                                          <p:spTgt spid="61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xEl>
                                              <p:pRg end="10" st="10"/>
                                            </p:txEl>
                                          </p:spTgt>
                                        </p:tgtEl>
                                        <p:attrNameLst>
                                          <p:attrName>style.visibility</p:attrName>
                                        </p:attrNameLst>
                                      </p:cBhvr>
                                      <p:to>
                                        <p:strVal val="visible"/>
                                      </p:to>
                                    </p:set>
                                    <p:animEffect filter="fade" transition="in">
                                      <p:cBhvr>
                                        <p:cTn dur="1000"/>
                                        <p:tgtEl>
                                          <p:spTgt spid="61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Problem 1: Dangling Node</a:t>
            </a:r>
            <a:endParaRPr/>
          </a:p>
        </p:txBody>
      </p:sp>
      <p:sp>
        <p:nvSpPr>
          <p:cNvPr id="623" name="Google Shape;623;p71"/>
          <p:cNvSpPr txBox="1"/>
          <p:nvPr/>
        </p:nvSpPr>
        <p:spPr>
          <a:xfrm>
            <a:off x="4650225" y="1682800"/>
            <a:ext cx="4243500" cy="225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700" u="none">
                <a:solidFill>
                  <a:schemeClr val="dk1"/>
                </a:solidFill>
                <a:latin typeface="Calibri"/>
                <a:ea typeface="Calibri"/>
                <a:cs typeface="Calibri"/>
                <a:sym typeface="Calibri"/>
              </a:rPr>
              <a:t>What if we go to A?  We're stuck at a dead-end!</a:t>
            </a:r>
            <a:endParaRPr sz="2100"/>
          </a:p>
          <a:p>
            <a:pPr indent="0" lvl="0" marL="0" marR="0" rtl="0" algn="l">
              <a:lnSpc>
                <a:spcPct val="100000"/>
              </a:lnSpc>
              <a:spcBef>
                <a:spcPts val="0"/>
              </a:spcBef>
              <a:spcAft>
                <a:spcPts val="0"/>
              </a:spcAft>
              <a:buClr>
                <a:schemeClr val="dk1"/>
              </a:buClr>
              <a:buSzPts val="2000"/>
              <a:buFont typeface="Arial"/>
              <a:buNone/>
            </a:pPr>
            <a:r>
              <a:t/>
            </a:r>
            <a:endParaRPr b="0" i="0" sz="27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2700" u="none">
                <a:solidFill>
                  <a:schemeClr val="dk1"/>
                </a:solidFill>
                <a:latin typeface="Calibri"/>
                <a:ea typeface="Calibri"/>
                <a:cs typeface="Calibri"/>
                <a:sym typeface="Calibri"/>
              </a:rPr>
              <a:t>Solution: </a:t>
            </a:r>
            <a:r>
              <a:rPr b="1" i="0" lang="en-US" sz="2700" u="none">
                <a:solidFill>
                  <a:schemeClr val="dk1"/>
                </a:solidFill>
                <a:latin typeface="Calibri"/>
                <a:ea typeface="Calibri"/>
                <a:cs typeface="Calibri"/>
                <a:sym typeface="Calibri"/>
              </a:rPr>
              <a:t>Teleport</a:t>
            </a:r>
            <a:r>
              <a:rPr b="0" i="0" lang="en-US" sz="2700" u="none">
                <a:solidFill>
                  <a:schemeClr val="dk1"/>
                </a:solidFill>
                <a:latin typeface="Calibri"/>
                <a:ea typeface="Calibri"/>
                <a:cs typeface="Calibri"/>
                <a:sym typeface="Calibri"/>
              </a:rPr>
              <a:t> to any other page at random</a:t>
            </a:r>
            <a:endParaRPr sz="2100"/>
          </a:p>
        </p:txBody>
      </p:sp>
      <p:sp>
        <p:nvSpPr>
          <p:cNvPr id="624" name="Google Shape;624;p7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Graph of nodes with directed connections. A has no outgoing connections. B connects to A, C, D, and E. C connects to E. D connects to B. E connects to C and D. A is highlighted on the graph." id="625" name="Google Shape;625;p71" title="Graph"/>
          <p:cNvPicPr preferRelativeResize="0"/>
          <p:nvPr/>
        </p:nvPicPr>
        <p:blipFill rotWithShape="1">
          <a:blip r:embed="rId3">
            <a:alphaModFix/>
          </a:blip>
          <a:srcRect b="0" l="0" r="0" t="0"/>
          <a:stretch/>
        </p:blipFill>
        <p:spPr>
          <a:xfrm>
            <a:off x="725487" y="1398984"/>
            <a:ext cx="3356371" cy="2899171"/>
          </a:xfrm>
          <a:prstGeom prst="rect">
            <a:avLst/>
          </a:prstGeom>
          <a:noFill/>
          <a:ln>
            <a:noFill/>
          </a:ln>
        </p:spPr>
      </p:pic>
      <p:sp>
        <p:nvSpPr>
          <p:cNvPr id="626" name="Google Shape;626;p71"/>
          <p:cNvSpPr/>
          <p:nvPr/>
        </p:nvSpPr>
        <p:spPr>
          <a:xfrm>
            <a:off x="1999425" y="1439075"/>
            <a:ext cx="642300" cy="5631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Robots.txt Humor</a:t>
            </a:r>
            <a:endParaRPr/>
          </a:p>
        </p:txBody>
      </p:sp>
      <p:pic>
        <p:nvPicPr>
          <p:cNvPr descr="Webpage displaying the robots.txt file google was using around Halloween time in 2008. If the user-agent is &quot;zombies&quot;, you are not allowed to crawl the /brains directory." id="125" name="Google Shape;125;p18" title="Robot.txt file from Google Halloween 2008"/>
          <p:cNvPicPr preferRelativeResize="0"/>
          <p:nvPr/>
        </p:nvPicPr>
        <p:blipFill rotWithShape="1">
          <a:blip r:embed="rId3">
            <a:alphaModFix/>
          </a:blip>
          <a:srcRect b="0" l="0" r="0" t="0"/>
          <a:stretch/>
        </p:blipFill>
        <p:spPr>
          <a:xfrm>
            <a:off x="2571750" y="1168450"/>
            <a:ext cx="4000500" cy="2400300"/>
          </a:xfrm>
          <a:prstGeom prst="rect">
            <a:avLst/>
          </a:prstGeom>
          <a:noFill/>
          <a:ln>
            <a:noFill/>
          </a:ln>
        </p:spPr>
      </p:pic>
      <p:sp>
        <p:nvSpPr>
          <p:cNvPr id="126" name="Google Shape;126;p18"/>
          <p:cNvSpPr txBox="1"/>
          <p:nvPr/>
        </p:nvSpPr>
        <p:spPr>
          <a:xfrm>
            <a:off x="2133600" y="3625859"/>
            <a:ext cx="48768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Halloween 2008</a:t>
            </a:r>
            <a:endParaRPr/>
          </a:p>
        </p:txBody>
      </p:sp>
      <p:sp>
        <p:nvSpPr>
          <p:cNvPr id="127" name="Google Shape;127;p18"/>
          <p:cNvSpPr txBox="1"/>
          <p:nvPr/>
        </p:nvSpPr>
        <p:spPr>
          <a:xfrm>
            <a:off x="882650" y="4241250"/>
            <a:ext cx="7467600" cy="59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lang="en-US" sz="1600" u="sng">
                <a:solidFill>
                  <a:schemeClr val="hlink"/>
                </a:solidFill>
                <a:latin typeface="Calibri"/>
                <a:ea typeface="Calibri"/>
                <a:cs typeface="Calibri"/>
                <a:sym typeface="Calibri"/>
                <a:hlinkClick r:id="rId4"/>
              </a:rPr>
              <a:t>"Halloween easter egg: Google protects itself from zombies"</a:t>
            </a:r>
            <a:r>
              <a:rPr lang="en-US" sz="1600">
                <a:solidFill>
                  <a:schemeClr val="dk1"/>
                </a:solidFill>
                <a:latin typeface="Calibri"/>
                <a:ea typeface="Calibri"/>
                <a:cs typeface="Calibri"/>
                <a:sym typeface="Calibri"/>
              </a:rPr>
              <a:t>, which </a:t>
            </a:r>
            <a:r>
              <a:rPr lang="en-US" sz="1600">
                <a:solidFill>
                  <a:schemeClr val="dk1"/>
                </a:solidFill>
                <a:latin typeface="Calibri"/>
                <a:ea typeface="Calibri"/>
                <a:cs typeface="Calibri"/>
                <a:sym typeface="Calibri"/>
              </a:rPr>
              <a:t>links to live version of robots.txt (</a:t>
            </a:r>
            <a:r>
              <a:rPr lang="en-US" sz="1600" u="sng">
                <a:solidFill>
                  <a:schemeClr val="hlink"/>
                </a:solidFill>
                <a:latin typeface="Calibri"/>
                <a:ea typeface="Calibri"/>
                <a:cs typeface="Calibri"/>
                <a:sym typeface="Calibri"/>
                <a:hlinkClick r:id="rId5"/>
              </a:rPr>
              <a:t>archived version of robots.txt</a:t>
            </a:r>
            <a:r>
              <a:rPr i="0" lang="en-US" sz="1600" u="none" cap="none" strike="noStrike">
                <a:solidFill>
                  <a:schemeClr val="dk1"/>
                </a:solidFill>
                <a:latin typeface="Calibri"/>
                <a:ea typeface="Calibri"/>
                <a:cs typeface="Calibri"/>
                <a:sym typeface="Calibri"/>
              </a:rPr>
              <a:t>)</a:t>
            </a:r>
            <a:endParaRPr>
              <a:latin typeface="Calibri"/>
              <a:ea typeface="Calibri"/>
              <a:cs typeface="Calibri"/>
              <a:sym typeface="Calibri"/>
            </a:endParaRPr>
          </a:p>
        </p:txBody>
      </p:sp>
      <p:sp>
        <p:nvSpPr>
          <p:cNvPr id="128" name="Google Shape;128;p1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Problem 2: Infinite Loop</a:t>
            </a:r>
            <a:endParaRPr/>
          </a:p>
        </p:txBody>
      </p:sp>
      <p:sp>
        <p:nvSpPr>
          <p:cNvPr id="632" name="Google Shape;632;p72"/>
          <p:cNvSpPr/>
          <p:nvPr/>
        </p:nvSpPr>
        <p:spPr>
          <a:xfrm>
            <a:off x="2209800" y="320040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a:t>
            </a:r>
            <a:endParaRPr/>
          </a:p>
        </p:txBody>
      </p:sp>
      <p:cxnSp>
        <p:nvCxnSpPr>
          <p:cNvPr id="633" name="Google Shape;633;p72"/>
          <p:cNvCxnSpPr/>
          <p:nvPr/>
        </p:nvCxnSpPr>
        <p:spPr>
          <a:xfrm>
            <a:off x="4800600" y="3486150"/>
            <a:ext cx="914400" cy="12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cxnSp>
        <p:nvCxnSpPr>
          <p:cNvPr id="634" name="Google Shape;634;p72"/>
          <p:cNvCxnSpPr/>
          <p:nvPr/>
        </p:nvCxnSpPr>
        <p:spPr>
          <a:xfrm>
            <a:off x="3048000" y="3486150"/>
            <a:ext cx="914400" cy="12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sp>
        <p:nvSpPr>
          <p:cNvPr id="635" name="Google Shape;635;p72"/>
          <p:cNvSpPr/>
          <p:nvPr/>
        </p:nvSpPr>
        <p:spPr>
          <a:xfrm>
            <a:off x="3962400" y="320040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X</a:t>
            </a:r>
            <a:endParaRPr/>
          </a:p>
        </p:txBody>
      </p:sp>
      <p:sp>
        <p:nvSpPr>
          <p:cNvPr id="636" name="Google Shape;636;p72"/>
          <p:cNvSpPr txBox="1"/>
          <p:nvPr/>
        </p:nvSpPr>
        <p:spPr>
          <a:xfrm>
            <a:off x="990600" y="1278938"/>
            <a:ext cx="7239000" cy="127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What if we get stuck in an a </a:t>
            </a:r>
            <a:r>
              <a:rPr b="1" i="0" lang="en-US" sz="2800" u="none">
                <a:solidFill>
                  <a:schemeClr val="dk1"/>
                </a:solidFill>
                <a:latin typeface="Calibri"/>
                <a:ea typeface="Calibri"/>
                <a:cs typeface="Calibri"/>
                <a:sym typeface="Calibri"/>
              </a:rPr>
              <a:t>cycle</a:t>
            </a:r>
            <a:r>
              <a:rPr b="0" i="0" lang="en-US" sz="2800" u="non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Solution: Teleport to any other page at random</a:t>
            </a:r>
            <a:endParaRPr/>
          </a:p>
        </p:txBody>
      </p:sp>
      <p:sp>
        <p:nvSpPr>
          <p:cNvPr id="637" name="Google Shape;637;p72"/>
          <p:cNvSpPr/>
          <p:nvPr/>
        </p:nvSpPr>
        <p:spPr>
          <a:xfrm>
            <a:off x="2667000" y="2914650"/>
            <a:ext cx="3429000" cy="628500"/>
          </a:xfrm>
          <a:custGeom>
            <a:rect b="b" l="l" r="r" t="t"/>
            <a:pathLst>
              <a:path extrusionOk="0" h="120000" w="120000">
                <a:moveTo>
                  <a:pt x="187" y="55263"/>
                </a:moveTo>
                <a:cubicBezTo>
                  <a:pt x="2662" y="24006"/>
                  <a:pt x="28787" y="-74"/>
                  <a:pt x="60141" y="0"/>
                </a:cubicBezTo>
                <a:cubicBezTo>
                  <a:pt x="93223" y="78"/>
                  <a:pt x="120000" y="26918"/>
                  <a:pt x="120000" y="60000"/>
                </a:cubicBezTo>
                <a:lnTo>
                  <a:pt x="60000" y="60000"/>
                </a:lnTo>
                <a:lnTo>
                  <a:pt x="187" y="55263"/>
                </a:lnTo>
                <a:close/>
              </a:path>
              <a:path extrusionOk="0" fill="none" h="120000" w="120000">
                <a:moveTo>
                  <a:pt x="187" y="55263"/>
                </a:moveTo>
                <a:cubicBezTo>
                  <a:pt x="2662" y="24006"/>
                  <a:pt x="28787" y="-74"/>
                  <a:pt x="60141" y="0"/>
                </a:cubicBezTo>
                <a:cubicBezTo>
                  <a:pt x="93223" y="78"/>
                  <a:pt x="120000" y="26918"/>
                  <a:pt x="120000" y="60000"/>
                </a:cubicBezTo>
              </a:path>
            </a:pathLst>
          </a:custGeom>
          <a:noFill/>
          <a:ln cap="flat" cmpd="sng" w="25400">
            <a:solidFill>
              <a:srgbClr val="C00000"/>
            </a:solidFill>
            <a:prstDash val="solid"/>
            <a:miter lim="800000"/>
            <a:headEnd len="sm" w="sm" type="none"/>
            <a:tailEnd len="sm" w="sm" type="none"/>
          </a:ln>
          <a:effectLst>
            <a:outerShdw blurRad="63500" dir="2700000" dist="38100">
              <a:srgbClr val="00000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38" name="Google Shape;638;p72"/>
          <p:cNvSpPr/>
          <p:nvPr/>
        </p:nvSpPr>
        <p:spPr>
          <a:xfrm>
            <a:off x="5715000" y="320040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Y</a:t>
            </a:r>
            <a:endParaRPr/>
          </a:p>
        </p:txBody>
      </p:sp>
      <p:cxnSp>
        <p:nvCxnSpPr>
          <p:cNvPr id="639" name="Google Shape;639;p72"/>
          <p:cNvCxnSpPr/>
          <p:nvPr/>
        </p:nvCxnSpPr>
        <p:spPr>
          <a:xfrm>
            <a:off x="1295400" y="3486150"/>
            <a:ext cx="914400" cy="12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sp>
        <p:nvSpPr>
          <p:cNvPr id="640" name="Google Shape;640;p7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3"/>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Rank Sinks</a:t>
            </a:r>
            <a:endParaRPr/>
          </a:p>
        </p:txBody>
      </p:sp>
      <p:sp>
        <p:nvSpPr>
          <p:cNvPr id="646" name="Google Shape;646;p73"/>
          <p:cNvSpPr txBox="1"/>
          <p:nvPr>
            <p:ph idx="4294967295" type="body"/>
          </p:nvPr>
        </p:nvSpPr>
        <p:spPr>
          <a:xfrm>
            <a:off x="457200" y="1200150"/>
            <a:ext cx="8229600" cy="35466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Dangling nodes and cycles are called </a:t>
            </a:r>
            <a:r>
              <a:rPr b="1" i="0" lang="en-US" sz="3000" u="none">
                <a:solidFill>
                  <a:schemeClr val="dk1"/>
                </a:solidFill>
                <a:latin typeface="Calibri"/>
                <a:ea typeface="Calibri"/>
                <a:cs typeface="Calibri"/>
                <a:sym typeface="Calibri"/>
              </a:rPr>
              <a:t>rank sinks</a:t>
            </a:r>
            <a:endParaRPr sz="3000"/>
          </a:p>
          <a:p>
            <a:pPr indent="-330200" lvl="0" marL="342900" marR="0" rtl="0" algn="l">
              <a:lnSpc>
                <a:spcPct val="100000"/>
              </a:lnSpc>
              <a:spcBef>
                <a:spcPts val="640"/>
              </a:spcBef>
              <a:spcAft>
                <a:spcPts val="0"/>
              </a:spcAft>
              <a:buClr>
                <a:schemeClr val="dk1"/>
              </a:buClr>
              <a:buSzPts val="3000"/>
              <a:buFont typeface="Arial"/>
              <a:buChar char="•"/>
            </a:pPr>
            <a:r>
              <a:rPr b="0" i="0" lang="en-US" sz="3000" u="none">
                <a:solidFill>
                  <a:schemeClr val="dk1"/>
                </a:solidFill>
                <a:latin typeface="Calibri"/>
                <a:ea typeface="Calibri"/>
                <a:cs typeface="Calibri"/>
                <a:sym typeface="Calibri"/>
              </a:rPr>
              <a:t>Solution is to add a </a:t>
            </a:r>
            <a:r>
              <a:rPr b="1" i="0" lang="en-US" sz="3000" u="none">
                <a:solidFill>
                  <a:schemeClr val="dk1"/>
                </a:solidFill>
                <a:latin typeface="Calibri"/>
                <a:ea typeface="Calibri"/>
                <a:cs typeface="Calibri"/>
                <a:sym typeface="Calibri"/>
              </a:rPr>
              <a:t>teleportation probability </a:t>
            </a:r>
            <a:r>
              <a:rPr b="1" i="1" lang="en-US" sz="3000" u="none">
                <a:solidFill>
                  <a:schemeClr val="dk1"/>
                </a:solidFill>
                <a:latin typeface="Calibri"/>
                <a:ea typeface="Calibri"/>
                <a:cs typeface="Calibri"/>
                <a:sym typeface="Calibri"/>
              </a:rPr>
              <a:t>α</a:t>
            </a:r>
            <a:r>
              <a:rPr b="1" i="0" lang="en-US" sz="3000" u="none">
                <a:solidFill>
                  <a:schemeClr val="dk1"/>
                </a:solidFill>
                <a:latin typeface="Calibri"/>
                <a:ea typeface="Calibri"/>
                <a:cs typeface="Calibri"/>
                <a:sym typeface="Calibri"/>
              </a:rPr>
              <a:t> </a:t>
            </a:r>
            <a:r>
              <a:rPr b="0" i="0" lang="en-US" sz="3000" u="none">
                <a:solidFill>
                  <a:schemeClr val="dk1"/>
                </a:solidFill>
                <a:latin typeface="Calibri"/>
                <a:ea typeface="Calibri"/>
                <a:cs typeface="Calibri"/>
                <a:sym typeface="Calibri"/>
              </a:rPr>
              <a:t>to every decision</a:t>
            </a:r>
            <a:endParaRPr sz="3000"/>
          </a:p>
          <a:p>
            <a:pPr indent="-330200" lvl="0" marL="342900" marR="0" rtl="0" algn="l">
              <a:lnSpc>
                <a:spcPct val="100000"/>
              </a:lnSpc>
              <a:spcBef>
                <a:spcPts val="640"/>
              </a:spcBef>
              <a:spcAft>
                <a:spcPts val="0"/>
              </a:spcAft>
              <a:buClr>
                <a:schemeClr val="dk1"/>
              </a:buClr>
              <a:buSzPts val="3000"/>
              <a:buFont typeface="Arial"/>
              <a:buChar char="•"/>
            </a:pPr>
            <a:r>
              <a:rPr b="0" i="1" lang="en-US" sz="3000" u="none">
                <a:solidFill>
                  <a:schemeClr val="dk1"/>
                </a:solidFill>
                <a:latin typeface="Calibri"/>
                <a:ea typeface="Calibri"/>
                <a:cs typeface="Calibri"/>
                <a:sym typeface="Calibri"/>
              </a:rPr>
              <a:t>α</a:t>
            </a:r>
            <a:r>
              <a:rPr b="0" i="0" lang="en-US" sz="3000" u="none">
                <a:solidFill>
                  <a:schemeClr val="dk1"/>
                </a:solidFill>
                <a:latin typeface="Calibri"/>
                <a:ea typeface="Calibri"/>
                <a:cs typeface="Calibri"/>
                <a:sym typeface="Calibri"/>
              </a:rPr>
              <a:t>% chance of getting bored and jumping somewhere else, (1-</a:t>
            </a:r>
            <a:r>
              <a:rPr b="0" i="1" lang="en-US" sz="3000" u="none">
                <a:solidFill>
                  <a:schemeClr val="dk1"/>
                </a:solidFill>
                <a:latin typeface="Calibri"/>
                <a:ea typeface="Calibri"/>
                <a:cs typeface="Calibri"/>
                <a:sym typeface="Calibri"/>
              </a:rPr>
              <a:t>α</a:t>
            </a:r>
            <a:r>
              <a:rPr b="0" i="0" lang="en-US" sz="3000" u="none">
                <a:solidFill>
                  <a:schemeClr val="dk1"/>
                </a:solidFill>
                <a:latin typeface="Calibri"/>
                <a:ea typeface="Calibri"/>
                <a:cs typeface="Calibri"/>
                <a:sym typeface="Calibri"/>
              </a:rPr>
              <a:t>)% chance of choosing one of the available links</a:t>
            </a:r>
            <a:endParaRPr sz="3000"/>
          </a:p>
          <a:p>
            <a:pPr indent="-330200" lvl="0" marL="342900" marR="0" rtl="0" algn="l">
              <a:lnSpc>
                <a:spcPct val="100000"/>
              </a:lnSpc>
              <a:spcBef>
                <a:spcPts val="640"/>
              </a:spcBef>
              <a:spcAft>
                <a:spcPts val="0"/>
              </a:spcAft>
              <a:buClr>
                <a:schemeClr val="dk1"/>
              </a:buClr>
              <a:buSzPts val="3000"/>
              <a:buFont typeface="Arial"/>
              <a:buChar char="•"/>
            </a:pPr>
            <a:r>
              <a:rPr b="0" i="1" lang="en-US" sz="3000" u="none">
                <a:solidFill>
                  <a:schemeClr val="dk1"/>
                </a:solidFill>
                <a:latin typeface="Calibri"/>
                <a:ea typeface="Calibri"/>
                <a:cs typeface="Calibri"/>
                <a:sym typeface="Calibri"/>
              </a:rPr>
              <a:t>α</a:t>
            </a:r>
            <a:r>
              <a:rPr b="0" i="0" lang="en-US" sz="3000" u="none">
                <a:solidFill>
                  <a:schemeClr val="dk1"/>
                </a:solidFill>
                <a:latin typeface="Calibri"/>
                <a:ea typeface="Calibri"/>
                <a:cs typeface="Calibri"/>
                <a:sym typeface="Calibri"/>
              </a:rPr>
              <a:t> = 0.15 is typical</a:t>
            </a:r>
            <a:endParaRPr sz="3000"/>
          </a:p>
          <a:p>
            <a:pPr indent="-139700" lvl="0" marL="342900" marR="0" rtl="0" algn="l">
              <a:spcBef>
                <a:spcPts val="640"/>
              </a:spcBef>
              <a:spcAft>
                <a:spcPts val="0"/>
              </a:spcAft>
              <a:buClr>
                <a:schemeClr val="dk1"/>
              </a:buClr>
              <a:buSzPts val="3200"/>
              <a:buFont typeface="Arial"/>
              <a:buNone/>
            </a:pPr>
            <a:r>
              <a:t/>
            </a:r>
            <a:endParaRPr b="0" i="0" sz="3000" u="none">
              <a:solidFill>
                <a:schemeClr val="dk1"/>
              </a:solidFill>
              <a:latin typeface="Calibri"/>
              <a:ea typeface="Calibri"/>
              <a:cs typeface="Calibri"/>
              <a:sym typeface="Calibri"/>
            </a:endParaRPr>
          </a:p>
        </p:txBody>
      </p:sp>
      <p:sp>
        <p:nvSpPr>
          <p:cNvPr id="647" name="Google Shape;647;p7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Definition</a:t>
            </a:r>
            <a:endParaRPr/>
          </a:p>
        </p:txBody>
      </p:sp>
      <p:pic>
        <p:nvPicPr>
          <p:cNvPr descr="Equation used to calculate the page ranking of a particular webpage." id="653" name="Google Shape;653;p74" title="PageRank Equation"/>
          <p:cNvPicPr preferRelativeResize="0"/>
          <p:nvPr/>
        </p:nvPicPr>
        <p:blipFill rotWithShape="1">
          <a:blip r:embed="rId3">
            <a:alphaModFix/>
          </a:blip>
          <a:srcRect b="0" l="0" r="0" t="0"/>
          <a:stretch/>
        </p:blipFill>
        <p:spPr>
          <a:xfrm>
            <a:off x="736600" y="1996678"/>
            <a:ext cx="5637610" cy="1214438"/>
          </a:xfrm>
          <a:prstGeom prst="rect">
            <a:avLst/>
          </a:prstGeom>
          <a:noFill/>
          <a:ln>
            <a:noFill/>
          </a:ln>
        </p:spPr>
      </p:pic>
      <p:cxnSp>
        <p:nvCxnSpPr>
          <p:cNvPr id="654" name="Google Shape;654;p74"/>
          <p:cNvCxnSpPr/>
          <p:nvPr/>
        </p:nvCxnSpPr>
        <p:spPr>
          <a:xfrm rot="-5400000">
            <a:off x="885650" y="2944224"/>
            <a:ext cx="628500" cy="398400"/>
          </a:xfrm>
          <a:prstGeom prst="straightConnector1">
            <a:avLst/>
          </a:prstGeom>
          <a:noFill/>
          <a:ln cap="flat" cmpd="sng" w="25400">
            <a:solidFill>
              <a:srgbClr val="C00000"/>
            </a:solidFill>
            <a:prstDash val="solid"/>
            <a:miter lim="800000"/>
            <a:headEnd len="sm" w="sm" type="none"/>
            <a:tailEnd len="med" w="med" type="stealth"/>
          </a:ln>
        </p:spPr>
      </p:cxnSp>
      <p:sp>
        <p:nvSpPr>
          <p:cNvPr id="655" name="Google Shape;655;p74"/>
          <p:cNvSpPr txBox="1"/>
          <p:nvPr/>
        </p:nvSpPr>
        <p:spPr>
          <a:xfrm>
            <a:off x="0" y="3422100"/>
            <a:ext cx="19050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PageRank of </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page </a:t>
            </a:r>
            <a:r>
              <a:rPr b="0" i="1" lang="en-US" sz="2400" u="none">
                <a:solidFill>
                  <a:schemeClr val="dk1"/>
                </a:solidFill>
                <a:latin typeface="Calibri"/>
                <a:ea typeface="Calibri"/>
                <a:cs typeface="Calibri"/>
                <a:sym typeface="Calibri"/>
              </a:rPr>
              <a:t>P</a:t>
            </a:r>
            <a:r>
              <a:rPr b="0" baseline="-25000" i="1" lang="en-US" sz="2400" u="none">
                <a:solidFill>
                  <a:schemeClr val="dk1"/>
                </a:solidFill>
                <a:latin typeface="Calibri"/>
                <a:ea typeface="Calibri"/>
                <a:cs typeface="Calibri"/>
                <a:sym typeface="Calibri"/>
              </a:rPr>
              <a:t>i</a:t>
            </a:r>
            <a:endParaRPr/>
          </a:p>
        </p:txBody>
      </p:sp>
      <p:sp>
        <p:nvSpPr>
          <p:cNvPr id="656" name="Google Shape;656;p74"/>
          <p:cNvSpPr txBox="1"/>
          <p:nvPr/>
        </p:nvSpPr>
        <p:spPr>
          <a:xfrm>
            <a:off x="3429000" y="4008050"/>
            <a:ext cx="28194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1" lang="en-US" sz="2400" u="none">
                <a:solidFill>
                  <a:schemeClr val="dk1"/>
                </a:solidFill>
                <a:latin typeface="Calibri"/>
                <a:ea typeface="Calibri"/>
                <a:cs typeface="Calibri"/>
                <a:sym typeface="Calibri"/>
              </a:rPr>
              <a:t>B</a:t>
            </a:r>
            <a:r>
              <a:rPr b="0" baseline="-25000" i="1" lang="en-US" sz="2400" u="none">
                <a:solidFill>
                  <a:schemeClr val="dk1"/>
                </a:solidFill>
                <a:latin typeface="Calibri"/>
                <a:ea typeface="Calibri"/>
                <a:cs typeface="Calibri"/>
                <a:sym typeface="Calibri"/>
              </a:rPr>
              <a:t>Pi</a:t>
            </a:r>
            <a:r>
              <a:rPr b="0" i="0" lang="en-US" sz="2400" u="none">
                <a:solidFill>
                  <a:schemeClr val="dk1"/>
                </a:solidFill>
                <a:latin typeface="Calibri"/>
                <a:ea typeface="Calibri"/>
                <a:cs typeface="Calibri"/>
                <a:sym typeface="Calibri"/>
              </a:rPr>
              <a:t> is set of all pages pointing to </a:t>
            </a:r>
            <a:r>
              <a:rPr b="0" i="1" lang="en-US" sz="2400" u="none">
                <a:solidFill>
                  <a:schemeClr val="dk1"/>
                </a:solidFill>
                <a:latin typeface="Calibri"/>
                <a:ea typeface="Calibri"/>
                <a:cs typeface="Calibri"/>
                <a:sym typeface="Calibri"/>
              </a:rPr>
              <a:t>P</a:t>
            </a:r>
            <a:r>
              <a:rPr b="0" baseline="-25000" i="1" lang="en-US" sz="2400" u="none">
                <a:solidFill>
                  <a:schemeClr val="dk1"/>
                </a:solidFill>
                <a:latin typeface="Calibri"/>
                <a:ea typeface="Calibri"/>
                <a:cs typeface="Calibri"/>
                <a:sym typeface="Calibri"/>
              </a:rPr>
              <a:t>i</a:t>
            </a:r>
            <a:endParaRPr/>
          </a:p>
        </p:txBody>
      </p:sp>
      <p:cxnSp>
        <p:nvCxnSpPr>
          <p:cNvPr id="657" name="Google Shape;657;p74"/>
          <p:cNvCxnSpPr/>
          <p:nvPr/>
        </p:nvCxnSpPr>
        <p:spPr>
          <a:xfrm flipH="1" rot="10800000">
            <a:off x="4525750" y="2960325"/>
            <a:ext cx="469500" cy="1110000"/>
          </a:xfrm>
          <a:prstGeom prst="straightConnector1">
            <a:avLst/>
          </a:prstGeom>
          <a:noFill/>
          <a:ln cap="flat" cmpd="sng" w="25400">
            <a:solidFill>
              <a:srgbClr val="C00000"/>
            </a:solidFill>
            <a:prstDash val="solid"/>
            <a:miter lim="800000"/>
            <a:headEnd len="sm" w="sm" type="none"/>
            <a:tailEnd len="med" w="med" type="stealth"/>
          </a:ln>
        </p:spPr>
      </p:cxnSp>
      <p:sp>
        <p:nvSpPr>
          <p:cNvPr id="658" name="Google Shape;658;p74"/>
          <p:cNvSpPr/>
          <p:nvPr/>
        </p:nvSpPr>
        <p:spPr>
          <a:xfrm rot="-5400000">
            <a:off x="5393300" y="472675"/>
            <a:ext cx="228600" cy="3124200"/>
          </a:xfrm>
          <a:prstGeom prst="rightBrace">
            <a:avLst>
              <a:gd fmla="val 176" name="adj1"/>
              <a:gd fmla="val 50000" name="adj2"/>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59" name="Google Shape;659;p74"/>
          <p:cNvSpPr txBox="1"/>
          <p:nvPr/>
        </p:nvSpPr>
        <p:spPr>
          <a:xfrm>
            <a:off x="4097900" y="1082275"/>
            <a:ext cx="2819400" cy="85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Sum of PR of all pages pointing to </a:t>
            </a:r>
            <a:r>
              <a:rPr b="0" i="1" lang="en-US" sz="2400" u="none">
                <a:solidFill>
                  <a:schemeClr val="dk1"/>
                </a:solidFill>
                <a:latin typeface="Calibri"/>
                <a:ea typeface="Calibri"/>
                <a:cs typeface="Calibri"/>
                <a:sym typeface="Calibri"/>
              </a:rPr>
              <a:t>P</a:t>
            </a:r>
            <a:r>
              <a:rPr b="0" baseline="-25000" i="1" lang="en-US" sz="2400" u="none">
                <a:solidFill>
                  <a:schemeClr val="dk1"/>
                </a:solidFill>
                <a:latin typeface="Calibri"/>
                <a:ea typeface="Calibri"/>
                <a:cs typeface="Calibri"/>
                <a:sym typeface="Calibri"/>
              </a:rPr>
              <a:t>i</a:t>
            </a:r>
            <a:endParaRPr/>
          </a:p>
        </p:txBody>
      </p:sp>
      <p:cxnSp>
        <p:nvCxnSpPr>
          <p:cNvPr id="660" name="Google Shape;660;p74"/>
          <p:cNvCxnSpPr/>
          <p:nvPr/>
        </p:nvCxnSpPr>
        <p:spPr>
          <a:xfrm rot="10800000">
            <a:off x="5977250" y="3266075"/>
            <a:ext cx="1003500" cy="825600"/>
          </a:xfrm>
          <a:prstGeom prst="straightConnector1">
            <a:avLst/>
          </a:prstGeom>
          <a:noFill/>
          <a:ln cap="flat" cmpd="sng" w="25400">
            <a:solidFill>
              <a:srgbClr val="C00000"/>
            </a:solidFill>
            <a:prstDash val="solid"/>
            <a:miter lim="800000"/>
            <a:headEnd len="sm" w="sm" type="none"/>
            <a:tailEnd len="med" w="med" type="stealth"/>
          </a:ln>
        </p:spPr>
      </p:cxnSp>
      <p:sp>
        <p:nvSpPr>
          <p:cNvPr id="661" name="Google Shape;661;p74"/>
          <p:cNvSpPr txBox="1"/>
          <p:nvPr/>
        </p:nvSpPr>
        <p:spPr>
          <a:xfrm>
            <a:off x="6324600" y="3886200"/>
            <a:ext cx="28194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Number of </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outlinks from </a:t>
            </a:r>
            <a:r>
              <a:rPr b="0" i="1" lang="en-US" sz="2400" u="none">
                <a:solidFill>
                  <a:schemeClr val="dk1"/>
                </a:solidFill>
                <a:latin typeface="Calibri"/>
                <a:ea typeface="Calibri"/>
                <a:cs typeface="Calibri"/>
                <a:sym typeface="Calibri"/>
              </a:rPr>
              <a:t>P</a:t>
            </a:r>
            <a:r>
              <a:rPr b="0" baseline="-25000" i="1" lang="en-US" sz="2400" u="none">
                <a:solidFill>
                  <a:schemeClr val="dk1"/>
                </a:solidFill>
                <a:latin typeface="Calibri"/>
                <a:ea typeface="Calibri"/>
                <a:cs typeface="Calibri"/>
                <a:sym typeface="Calibri"/>
              </a:rPr>
              <a:t>j</a:t>
            </a:r>
            <a:endParaRPr/>
          </a:p>
        </p:txBody>
      </p:sp>
      <p:sp>
        <p:nvSpPr>
          <p:cNvPr id="662" name="Google Shape;662;p74"/>
          <p:cNvSpPr txBox="1"/>
          <p:nvPr/>
        </p:nvSpPr>
        <p:spPr>
          <a:xfrm>
            <a:off x="736600" y="1063375"/>
            <a:ext cx="1905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Teleportation probability</a:t>
            </a:r>
            <a:endParaRPr/>
          </a:p>
        </p:txBody>
      </p:sp>
      <p:cxnSp>
        <p:nvCxnSpPr>
          <p:cNvPr id="663" name="Google Shape;663;p74"/>
          <p:cNvCxnSpPr/>
          <p:nvPr/>
        </p:nvCxnSpPr>
        <p:spPr>
          <a:xfrm flipH="1" rot="-5400000">
            <a:off x="2013350" y="1816825"/>
            <a:ext cx="285900" cy="381000"/>
          </a:xfrm>
          <a:prstGeom prst="straightConnector1">
            <a:avLst/>
          </a:prstGeom>
          <a:noFill/>
          <a:ln cap="flat" cmpd="sng" w="25400">
            <a:solidFill>
              <a:srgbClr val="C00000"/>
            </a:solidFill>
            <a:prstDash val="solid"/>
            <a:miter lim="800000"/>
            <a:headEnd len="sm" w="sm" type="none"/>
            <a:tailEnd len="med" w="med" type="stealth"/>
          </a:ln>
        </p:spPr>
      </p:cxnSp>
      <p:cxnSp>
        <p:nvCxnSpPr>
          <p:cNvPr id="664" name="Google Shape;664;p74"/>
          <p:cNvCxnSpPr/>
          <p:nvPr/>
        </p:nvCxnSpPr>
        <p:spPr>
          <a:xfrm rot="-5400000">
            <a:off x="2213450" y="3305075"/>
            <a:ext cx="342900" cy="76200"/>
          </a:xfrm>
          <a:prstGeom prst="straightConnector1">
            <a:avLst/>
          </a:prstGeom>
          <a:noFill/>
          <a:ln cap="flat" cmpd="sng" w="25400">
            <a:solidFill>
              <a:srgbClr val="C00000"/>
            </a:solidFill>
            <a:prstDash val="solid"/>
            <a:miter lim="800000"/>
            <a:headEnd len="sm" w="sm" type="none"/>
            <a:tailEnd len="med" w="med" type="stealth"/>
          </a:ln>
        </p:spPr>
      </p:cxnSp>
      <p:sp>
        <p:nvSpPr>
          <p:cNvPr id="665" name="Google Shape;665;p74"/>
          <p:cNvSpPr txBox="1"/>
          <p:nvPr/>
        </p:nvSpPr>
        <p:spPr>
          <a:xfrm>
            <a:off x="1828800" y="3469800"/>
            <a:ext cx="15240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Total num of pages</a:t>
            </a:r>
            <a:endParaRPr/>
          </a:p>
        </p:txBody>
      </p:sp>
      <p:sp>
        <p:nvSpPr>
          <p:cNvPr id="666" name="Google Shape;666;p7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Example</a:t>
            </a:r>
            <a:endParaRPr/>
          </a:p>
        </p:txBody>
      </p:sp>
      <p:sp>
        <p:nvSpPr>
          <p:cNvPr id="672" name="Google Shape;672;p75"/>
          <p:cNvSpPr txBox="1"/>
          <p:nvPr/>
        </p:nvSpPr>
        <p:spPr>
          <a:xfrm>
            <a:off x="4026550" y="1398975"/>
            <a:ext cx="5007000" cy="269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300" u="none">
                <a:solidFill>
                  <a:srgbClr val="38761D"/>
                </a:solidFill>
                <a:latin typeface="Calibri"/>
                <a:ea typeface="Calibri"/>
                <a:cs typeface="Calibri"/>
                <a:sym typeface="Calibri"/>
              </a:rPr>
              <a:t>PR(C)</a:t>
            </a:r>
            <a:r>
              <a:rPr b="0" i="0" lang="en-US" sz="2300" u="none">
                <a:solidFill>
                  <a:schemeClr val="dk1"/>
                </a:solidFill>
                <a:latin typeface="Calibri"/>
                <a:ea typeface="Calibri"/>
                <a:cs typeface="Calibri"/>
                <a:sym typeface="Calibri"/>
              </a:rPr>
              <a:t> = </a:t>
            </a:r>
            <a:r>
              <a:rPr b="0" i="0" lang="en-US" sz="2300" u="none">
                <a:solidFill>
                  <a:schemeClr val="dk1"/>
                </a:solidFill>
                <a:latin typeface="Calibri"/>
                <a:ea typeface="Calibri"/>
                <a:cs typeface="Calibri"/>
                <a:sym typeface="Calibri"/>
              </a:rPr>
              <a:t>.</a:t>
            </a:r>
            <a:r>
              <a:rPr b="0" i="0" lang="en-US" sz="2300" u="none">
                <a:solidFill>
                  <a:schemeClr val="dk1"/>
                </a:solidFill>
                <a:latin typeface="Calibri"/>
                <a:ea typeface="Calibri"/>
                <a:cs typeface="Calibri"/>
                <a:sym typeface="Calibri"/>
              </a:rPr>
              <a:t>15/5 + .85 ×</a:t>
            </a:r>
            <a:r>
              <a:rPr lang="en-US" sz="1300"/>
              <a:t> </a:t>
            </a:r>
            <a:r>
              <a:rPr b="0" i="0" lang="en-US" sz="2300" u="none">
                <a:solidFill>
                  <a:schemeClr val="dk1"/>
                </a:solidFill>
                <a:latin typeface="Calibri"/>
                <a:ea typeface="Calibri"/>
                <a:cs typeface="Calibri"/>
                <a:sym typeface="Calibri"/>
              </a:rPr>
              <a:t>(</a:t>
            </a:r>
            <a:r>
              <a:rPr b="0" i="0" lang="en-US" sz="2300" u="none">
                <a:solidFill>
                  <a:srgbClr val="9900FF"/>
                </a:solidFill>
                <a:latin typeface="Calibri"/>
                <a:ea typeface="Calibri"/>
                <a:cs typeface="Calibri"/>
                <a:sym typeface="Calibri"/>
              </a:rPr>
              <a:t>PR(B)</a:t>
            </a:r>
            <a:r>
              <a:rPr b="0" i="0" lang="en-US" sz="2300" u="none">
                <a:solidFill>
                  <a:schemeClr val="dk1"/>
                </a:solidFill>
                <a:latin typeface="Calibri"/>
                <a:ea typeface="Calibri"/>
                <a:cs typeface="Calibri"/>
                <a:sym typeface="Calibri"/>
              </a:rPr>
              <a:t>/4 + </a:t>
            </a:r>
            <a:r>
              <a:rPr b="0" i="0" lang="en-US" sz="2300" u="none">
                <a:solidFill>
                  <a:srgbClr val="FF9900"/>
                </a:solidFill>
                <a:latin typeface="Calibri"/>
                <a:ea typeface="Calibri"/>
                <a:cs typeface="Calibri"/>
                <a:sym typeface="Calibri"/>
              </a:rPr>
              <a:t>PR(E)</a:t>
            </a:r>
            <a:r>
              <a:rPr b="0" i="0" lang="en-US" sz="2300" u="none">
                <a:solidFill>
                  <a:schemeClr val="dk1"/>
                </a:solidFill>
                <a:latin typeface="Calibri"/>
                <a:ea typeface="Calibri"/>
                <a:cs typeface="Calibri"/>
                <a:sym typeface="Calibri"/>
              </a:rPr>
              <a:t>/2)</a:t>
            </a:r>
            <a:endParaRPr sz="1300"/>
          </a:p>
          <a:p>
            <a:pPr indent="0" lvl="0" marL="0" marR="0" rtl="0" algn="l">
              <a:lnSpc>
                <a:spcPct val="100000"/>
              </a:lnSpc>
              <a:spcBef>
                <a:spcPts val="0"/>
              </a:spcBef>
              <a:spcAft>
                <a:spcPts val="0"/>
              </a:spcAft>
              <a:buClr>
                <a:schemeClr val="dk1"/>
              </a:buClr>
              <a:buSzPts val="2400"/>
              <a:buFont typeface="Arial"/>
              <a:buNone/>
            </a:pPr>
            <a:r>
              <a:t/>
            </a:r>
            <a:endParaRPr sz="2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sz="23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300" u="none">
                <a:solidFill>
                  <a:schemeClr val="dk1"/>
                </a:solidFill>
                <a:latin typeface="Calibri"/>
                <a:ea typeface="Calibri"/>
                <a:cs typeface="Calibri"/>
                <a:sym typeface="Calibri"/>
              </a:rPr>
              <a:t>Problem:</a:t>
            </a:r>
            <a:r>
              <a:rPr b="0" i="0" lang="en-US" sz="2300" u="none">
                <a:solidFill>
                  <a:schemeClr val="dk1"/>
                </a:solidFill>
                <a:latin typeface="Calibri"/>
                <a:ea typeface="Calibri"/>
                <a:cs typeface="Calibri"/>
                <a:sym typeface="Calibri"/>
              </a:rPr>
              <a:t> What is </a:t>
            </a:r>
            <a:r>
              <a:rPr b="0" i="0" lang="en-US" sz="2300" u="none">
                <a:solidFill>
                  <a:srgbClr val="9900FF"/>
                </a:solidFill>
                <a:latin typeface="Calibri"/>
                <a:ea typeface="Calibri"/>
                <a:cs typeface="Calibri"/>
                <a:sym typeface="Calibri"/>
              </a:rPr>
              <a:t>PR(B)</a:t>
            </a:r>
            <a:r>
              <a:rPr b="0" i="0" lang="en-US" sz="2300" u="none">
                <a:solidFill>
                  <a:schemeClr val="dk1"/>
                </a:solidFill>
                <a:latin typeface="Calibri"/>
                <a:ea typeface="Calibri"/>
                <a:cs typeface="Calibri"/>
                <a:sym typeface="Calibri"/>
              </a:rPr>
              <a:t> and </a:t>
            </a:r>
            <a:r>
              <a:rPr b="0" i="0" lang="en-US" sz="2300" u="none">
                <a:solidFill>
                  <a:srgbClr val="FF9900"/>
                </a:solidFill>
                <a:latin typeface="Calibri"/>
                <a:ea typeface="Calibri"/>
                <a:cs typeface="Calibri"/>
                <a:sym typeface="Calibri"/>
              </a:rPr>
              <a:t>PR(E)</a:t>
            </a:r>
            <a:r>
              <a:rPr b="0" i="0" lang="en-US" sz="2300" u="none">
                <a:solidFill>
                  <a:schemeClr val="dk1"/>
                </a:solidFill>
                <a:latin typeface="Calibri"/>
                <a:ea typeface="Calibri"/>
                <a:cs typeface="Calibri"/>
                <a:sym typeface="Calibri"/>
              </a:rPr>
              <a:t>?</a:t>
            </a:r>
            <a:endParaRPr sz="1300"/>
          </a:p>
          <a:p>
            <a:pPr indent="0" lvl="0" marL="0" marR="0" rtl="0" algn="l">
              <a:lnSpc>
                <a:spcPct val="100000"/>
              </a:lnSpc>
              <a:spcBef>
                <a:spcPts val="0"/>
              </a:spcBef>
              <a:spcAft>
                <a:spcPts val="0"/>
              </a:spcAft>
              <a:buClr>
                <a:schemeClr val="dk1"/>
              </a:buClr>
              <a:buSzPts val="2400"/>
              <a:buFont typeface="Arial"/>
              <a:buNone/>
            </a:pPr>
            <a:r>
              <a:t/>
            </a:r>
            <a:endParaRPr b="0" i="0" sz="23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Calibri"/>
              <a:buNone/>
            </a:pPr>
            <a:r>
              <a:rPr b="1" i="0" lang="en-US" sz="2300" u="none">
                <a:solidFill>
                  <a:schemeClr val="dk1"/>
                </a:solidFill>
                <a:latin typeface="Calibri"/>
                <a:ea typeface="Calibri"/>
                <a:cs typeface="Calibri"/>
                <a:sym typeface="Calibri"/>
              </a:rPr>
              <a:t>Solution:</a:t>
            </a:r>
            <a:r>
              <a:rPr b="0" i="0" lang="en-US" sz="2300" u="none">
                <a:solidFill>
                  <a:schemeClr val="dk1"/>
                </a:solidFill>
                <a:latin typeface="Calibri"/>
                <a:ea typeface="Calibri"/>
                <a:cs typeface="Calibri"/>
                <a:sym typeface="Calibri"/>
              </a:rPr>
              <a:t> Give all pages same PR to start (1/|</a:t>
            </a:r>
            <a:r>
              <a:rPr b="0" i="1" lang="en-US" sz="2300" u="none">
                <a:solidFill>
                  <a:schemeClr val="dk1"/>
                </a:solidFill>
                <a:latin typeface="Calibri"/>
                <a:ea typeface="Calibri"/>
                <a:cs typeface="Calibri"/>
                <a:sym typeface="Calibri"/>
              </a:rPr>
              <a:t>P</a:t>
            </a:r>
            <a:r>
              <a:rPr b="0" i="0" lang="en-US" sz="2300" u="none">
                <a:solidFill>
                  <a:schemeClr val="dk1"/>
                </a:solidFill>
                <a:latin typeface="Calibri"/>
                <a:ea typeface="Calibri"/>
                <a:cs typeface="Calibri"/>
                <a:sym typeface="Calibri"/>
              </a:rPr>
              <a:t>|) &amp; iteratively calculate new PR</a:t>
            </a:r>
            <a:endParaRPr sz="1300"/>
          </a:p>
        </p:txBody>
      </p:sp>
      <p:pic>
        <p:nvPicPr>
          <p:cNvPr descr="Graph of nodes with directed connections. A has no outgoing connections. B connects to A, C, D, and E. C connects to E. D connects to B. E connects to C and D. C is highlighted on the graph." id="673" name="Google Shape;673;p75" title="Graph"/>
          <p:cNvPicPr preferRelativeResize="0"/>
          <p:nvPr/>
        </p:nvPicPr>
        <p:blipFill rotWithShape="1">
          <a:blip r:embed="rId3">
            <a:alphaModFix/>
          </a:blip>
          <a:srcRect b="0" l="0" r="0" t="0"/>
          <a:stretch/>
        </p:blipFill>
        <p:spPr>
          <a:xfrm>
            <a:off x="420687" y="1398984"/>
            <a:ext cx="3356371" cy="2899171"/>
          </a:xfrm>
          <a:prstGeom prst="rect">
            <a:avLst/>
          </a:prstGeom>
          <a:noFill/>
          <a:ln>
            <a:noFill/>
          </a:ln>
        </p:spPr>
      </p:pic>
      <p:sp>
        <p:nvSpPr>
          <p:cNvPr id="674" name="Google Shape;674;p7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75" name="Google Shape;675;p75"/>
          <p:cNvSpPr/>
          <p:nvPr/>
        </p:nvSpPr>
        <p:spPr>
          <a:xfrm>
            <a:off x="3067925" y="2411700"/>
            <a:ext cx="642300" cy="563100"/>
          </a:xfrm>
          <a:prstGeom prst="ellipse">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Equation used to calculate the page ranking of a particular webpage." id="676" name="Google Shape;676;p75" title="PageRank Equation"/>
          <p:cNvPicPr preferRelativeResize="0"/>
          <p:nvPr/>
        </p:nvPicPr>
        <p:blipFill rotWithShape="1">
          <a:blip r:embed="rId4">
            <a:alphaModFix/>
          </a:blip>
          <a:srcRect b="0" l="0" r="0" t="0"/>
          <a:stretch/>
        </p:blipFill>
        <p:spPr>
          <a:xfrm>
            <a:off x="5385975" y="273175"/>
            <a:ext cx="3356374" cy="72301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Example</a:t>
            </a:r>
            <a:endParaRPr/>
          </a:p>
        </p:txBody>
      </p:sp>
      <p:sp>
        <p:nvSpPr>
          <p:cNvPr id="682" name="Google Shape;682;p76"/>
          <p:cNvSpPr txBox="1"/>
          <p:nvPr/>
        </p:nvSpPr>
        <p:spPr>
          <a:xfrm>
            <a:off x="3876800" y="1183750"/>
            <a:ext cx="4301400" cy="35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1800" u="none">
                <a:solidFill>
                  <a:srgbClr val="FF0000"/>
                </a:solidFill>
                <a:latin typeface="Calibri"/>
                <a:ea typeface="Calibri"/>
                <a:cs typeface="Calibri"/>
                <a:sym typeface="Calibri"/>
              </a:rPr>
              <a:t>PR(A)</a:t>
            </a:r>
            <a:r>
              <a:rPr b="0" i="0" lang="en-US" sz="1800" u="none">
                <a:solidFill>
                  <a:schemeClr val="dk1"/>
                </a:solidFill>
                <a:latin typeface="Calibri"/>
                <a:ea typeface="Calibri"/>
                <a:cs typeface="Calibri"/>
                <a:sym typeface="Calibri"/>
              </a:rPr>
              <a:t> = .03 + .85 × </a:t>
            </a:r>
            <a:r>
              <a:rPr b="0" i="0" lang="en-US" sz="1800" u="none">
                <a:solidFill>
                  <a:srgbClr val="9900FF"/>
                </a:solidFill>
                <a:latin typeface="Calibri"/>
                <a:ea typeface="Calibri"/>
                <a:cs typeface="Calibri"/>
                <a:sym typeface="Calibri"/>
              </a:rPr>
              <a:t>PR(B)</a:t>
            </a:r>
            <a:r>
              <a:rPr b="0" i="0" lang="en-US" sz="1800" u="none">
                <a:solidFill>
                  <a:schemeClr val="dk1"/>
                </a:solidFill>
                <a:latin typeface="Calibri"/>
                <a:ea typeface="Calibri"/>
                <a:cs typeface="Calibri"/>
                <a:sym typeface="Calibri"/>
              </a:rPr>
              <a:t>/4 </a:t>
            </a:r>
            <a:endParaRPr b="0" i="0" sz="1800" u="non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2000"/>
              <a:buFont typeface="Calibri"/>
              <a:buNone/>
            </a:pPr>
            <a:r>
              <a:rPr lang="en-US" sz="1800">
                <a:solidFill>
                  <a:schemeClr val="dk1"/>
                </a:solidFill>
                <a:latin typeface="Calibri"/>
                <a:ea typeface="Calibri"/>
                <a:cs typeface="Calibri"/>
                <a:sym typeface="Calibri"/>
              </a:rPr>
              <a:t>   	   = .03 + .85 x </a:t>
            </a:r>
            <a:r>
              <a:rPr b="1"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/4 </a:t>
            </a:r>
            <a:r>
              <a:rPr b="0" i="0" lang="en-US" sz="1800" u="none">
                <a:solidFill>
                  <a:schemeClr val="dk1"/>
                </a:solidFill>
                <a:latin typeface="Calibri"/>
                <a:ea typeface="Calibri"/>
                <a:cs typeface="Calibri"/>
                <a:sym typeface="Calibri"/>
              </a:rPr>
              <a:t>= </a:t>
            </a:r>
            <a:r>
              <a:rPr b="0" i="0" lang="en-US" sz="1800" u="none">
                <a:solidFill>
                  <a:srgbClr val="FF0000"/>
                </a:solidFill>
                <a:latin typeface="Calibri"/>
                <a:ea typeface="Calibri"/>
                <a:cs typeface="Calibri"/>
                <a:sym typeface="Calibri"/>
              </a:rPr>
              <a:t>.0725</a:t>
            </a:r>
            <a:endParaRPr sz="1200">
              <a:solidFill>
                <a:srgbClr val="FF0000"/>
              </a:solidFill>
            </a:endParaRPr>
          </a:p>
          <a:p>
            <a:pPr indent="0" lvl="0" marL="0" marR="0" rtl="0" algn="l">
              <a:lnSpc>
                <a:spcPct val="100000"/>
              </a:lnSpc>
              <a:spcBef>
                <a:spcPts val="0"/>
              </a:spcBef>
              <a:spcAft>
                <a:spcPts val="0"/>
              </a:spcAft>
              <a:buClr>
                <a:schemeClr val="dk1"/>
              </a:buClr>
              <a:buSzPts val="20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1800" u="none">
                <a:solidFill>
                  <a:srgbClr val="9900FF"/>
                </a:solidFill>
                <a:latin typeface="Calibri"/>
                <a:ea typeface="Calibri"/>
                <a:cs typeface="Calibri"/>
                <a:sym typeface="Calibri"/>
              </a:rPr>
              <a:t>PR(B)</a:t>
            </a:r>
            <a:r>
              <a:rPr b="0" i="0" lang="en-US" sz="1800" u="none">
                <a:solidFill>
                  <a:schemeClr val="dk1"/>
                </a:solidFill>
                <a:latin typeface="Calibri"/>
                <a:ea typeface="Calibri"/>
                <a:cs typeface="Calibri"/>
                <a:sym typeface="Calibri"/>
              </a:rPr>
              <a:t> = .03 + . 85 × </a:t>
            </a:r>
            <a:r>
              <a:rPr b="0" i="0" lang="en-US" sz="1800" u="none">
                <a:solidFill>
                  <a:srgbClr val="0000FF"/>
                </a:solidFill>
                <a:latin typeface="Calibri"/>
                <a:ea typeface="Calibri"/>
                <a:cs typeface="Calibri"/>
                <a:sym typeface="Calibri"/>
              </a:rPr>
              <a:t>PR(D)</a:t>
            </a:r>
            <a:r>
              <a:rPr b="0" i="0" lang="en-US" sz="1800" u="none">
                <a:solidFill>
                  <a:schemeClr val="dk1"/>
                </a:solidFill>
                <a:latin typeface="Calibri"/>
                <a:ea typeface="Calibri"/>
                <a:cs typeface="Calibri"/>
                <a:sym typeface="Calibri"/>
              </a:rPr>
              <a:t>/1 </a:t>
            </a:r>
            <a:endParaRPr b="0" i="0" sz="1800" u="none">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Clr>
                <a:schemeClr val="dk1"/>
              </a:buClr>
              <a:buSzPts val="2000"/>
              <a:buFont typeface="Calibri"/>
              <a:buNone/>
            </a:pPr>
            <a:r>
              <a:rPr lang="en-US" sz="1800">
                <a:solidFill>
                  <a:schemeClr val="dk1"/>
                </a:solidFill>
                <a:latin typeface="Calibri"/>
                <a:ea typeface="Calibri"/>
                <a:cs typeface="Calibri"/>
                <a:sym typeface="Calibri"/>
              </a:rPr>
              <a:t>   </a:t>
            </a:r>
            <a:r>
              <a:rPr b="0" i="0" lang="en-US" sz="1800" u="none">
                <a:solidFill>
                  <a:schemeClr val="dk1"/>
                </a:solidFill>
                <a:latin typeface="Calibri"/>
                <a:ea typeface="Calibri"/>
                <a:cs typeface="Calibri"/>
                <a:sym typeface="Calibri"/>
              </a:rPr>
              <a:t>= .03 +  .85 x </a:t>
            </a:r>
            <a:r>
              <a:rPr b="1" lang="en-US" sz="1800">
                <a:solidFill>
                  <a:schemeClr val="dk1"/>
                </a:solidFill>
                <a:latin typeface="Calibri"/>
                <a:ea typeface="Calibri"/>
                <a:cs typeface="Calibri"/>
                <a:sym typeface="Calibri"/>
              </a:rPr>
              <a:t>.</a:t>
            </a:r>
            <a:r>
              <a:rPr b="1" lang="en-US" sz="18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/1 = </a:t>
            </a:r>
            <a:r>
              <a:rPr b="0" i="0" lang="en-US" sz="1800" u="none">
                <a:solidFill>
                  <a:srgbClr val="9900FF"/>
                </a:solidFill>
                <a:latin typeface="Calibri"/>
                <a:ea typeface="Calibri"/>
                <a:cs typeface="Calibri"/>
                <a:sym typeface="Calibri"/>
              </a:rPr>
              <a:t>.2</a:t>
            </a:r>
            <a:endParaRPr sz="1200">
              <a:solidFill>
                <a:srgbClr val="9900FF"/>
              </a:solidFill>
            </a:endParaRPr>
          </a:p>
          <a:p>
            <a:pPr indent="0" lvl="0" marL="0" marR="0" rtl="0" algn="l">
              <a:lnSpc>
                <a:spcPct val="100000"/>
              </a:lnSpc>
              <a:spcBef>
                <a:spcPts val="0"/>
              </a:spcBef>
              <a:spcAft>
                <a:spcPts val="0"/>
              </a:spcAft>
              <a:buClr>
                <a:schemeClr val="dk1"/>
              </a:buClr>
              <a:buSzPts val="20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1800" u="none">
                <a:solidFill>
                  <a:srgbClr val="38761D"/>
                </a:solidFill>
                <a:latin typeface="Calibri"/>
                <a:ea typeface="Calibri"/>
                <a:cs typeface="Calibri"/>
                <a:sym typeface="Calibri"/>
              </a:rPr>
              <a:t>PR(C)</a:t>
            </a:r>
            <a:r>
              <a:rPr b="0" i="0" lang="en-US" sz="1800" u="none">
                <a:solidFill>
                  <a:schemeClr val="dk1"/>
                </a:solidFill>
                <a:latin typeface="Calibri"/>
                <a:ea typeface="Calibri"/>
                <a:cs typeface="Calibri"/>
                <a:sym typeface="Calibri"/>
              </a:rPr>
              <a:t> = .03 + .85(</a:t>
            </a:r>
            <a:r>
              <a:rPr b="0" i="0" lang="en-US" sz="1800" u="none">
                <a:solidFill>
                  <a:srgbClr val="9900FF"/>
                </a:solidFill>
                <a:latin typeface="Calibri"/>
                <a:ea typeface="Calibri"/>
                <a:cs typeface="Calibri"/>
                <a:sym typeface="Calibri"/>
              </a:rPr>
              <a:t>PR(B)</a:t>
            </a:r>
            <a:r>
              <a:rPr b="0" i="0" lang="en-US" sz="1800" u="none">
                <a:solidFill>
                  <a:schemeClr val="dk1"/>
                </a:solidFill>
                <a:latin typeface="Calibri"/>
                <a:ea typeface="Calibri"/>
                <a:cs typeface="Calibri"/>
                <a:sym typeface="Calibri"/>
              </a:rPr>
              <a:t>/4 +</a:t>
            </a:r>
            <a:r>
              <a:rPr lang="en-US" sz="1200"/>
              <a:t> </a:t>
            </a:r>
            <a:r>
              <a:rPr b="0" i="0" lang="en-US" sz="1800" u="none">
                <a:solidFill>
                  <a:srgbClr val="FF9900"/>
                </a:solidFill>
                <a:latin typeface="Calibri"/>
                <a:ea typeface="Calibri"/>
                <a:cs typeface="Calibri"/>
                <a:sym typeface="Calibri"/>
              </a:rPr>
              <a:t>PR(E)</a:t>
            </a:r>
            <a:r>
              <a:rPr b="0" i="0" lang="en-US" sz="1800" u="none">
                <a:solidFill>
                  <a:schemeClr val="dk1"/>
                </a:solidFill>
                <a:latin typeface="Calibri"/>
                <a:ea typeface="Calibri"/>
                <a:cs typeface="Calibri"/>
                <a:sym typeface="Calibri"/>
              </a:rPr>
              <a:t>/2)</a:t>
            </a:r>
            <a:endParaRPr sz="1200"/>
          </a:p>
          <a:p>
            <a:pPr indent="0" lvl="0" marL="0" marR="0" rtl="0" algn="l">
              <a:lnSpc>
                <a:spcPct val="100000"/>
              </a:lnSpc>
              <a:spcBef>
                <a:spcPts val="0"/>
              </a:spcBef>
              <a:spcAft>
                <a:spcPts val="0"/>
              </a:spcAft>
              <a:buClr>
                <a:schemeClr val="dk1"/>
              </a:buClr>
              <a:buSzPts val="2000"/>
              <a:buFont typeface="Calibri"/>
              <a:buNone/>
            </a:pPr>
            <a:r>
              <a:rPr b="0" i="0" lang="en-US" sz="1800" u="none">
                <a:solidFill>
                  <a:schemeClr val="dk1"/>
                </a:solidFill>
                <a:latin typeface="Calibri"/>
                <a:ea typeface="Calibri"/>
                <a:cs typeface="Calibri"/>
                <a:sym typeface="Calibri"/>
              </a:rPr>
              <a:t>           = .03 + .85(</a:t>
            </a:r>
            <a:r>
              <a:rPr b="1" i="0" lang="en-US" sz="1800" u="none">
                <a:solidFill>
                  <a:schemeClr val="dk1"/>
                </a:solidFill>
                <a:latin typeface="Calibri"/>
                <a:ea typeface="Calibri"/>
                <a:cs typeface="Calibri"/>
                <a:sym typeface="Calibri"/>
              </a:rPr>
              <a:t>.2</a:t>
            </a:r>
            <a:r>
              <a:rPr b="0" i="0" lang="en-US" sz="1800" u="none">
                <a:solidFill>
                  <a:schemeClr val="dk1"/>
                </a:solidFill>
                <a:latin typeface="Calibri"/>
                <a:ea typeface="Calibri"/>
                <a:cs typeface="Calibri"/>
                <a:sym typeface="Calibri"/>
              </a:rPr>
              <a:t>/4 + </a:t>
            </a:r>
            <a:r>
              <a:rPr b="1" i="0" lang="en-US" sz="1800" u="none">
                <a:solidFill>
                  <a:schemeClr val="dk1"/>
                </a:solidFill>
                <a:latin typeface="Calibri"/>
                <a:ea typeface="Calibri"/>
                <a:cs typeface="Calibri"/>
                <a:sym typeface="Calibri"/>
              </a:rPr>
              <a:t>.2</a:t>
            </a:r>
            <a:r>
              <a:rPr b="0" i="0" lang="en-US" sz="1800" u="none">
                <a:solidFill>
                  <a:schemeClr val="dk1"/>
                </a:solidFill>
                <a:latin typeface="Calibri"/>
                <a:ea typeface="Calibri"/>
                <a:cs typeface="Calibri"/>
                <a:sym typeface="Calibri"/>
              </a:rPr>
              <a:t>/2) = </a:t>
            </a:r>
            <a:r>
              <a:rPr b="0" i="0" lang="en-US" sz="1800" u="none">
                <a:solidFill>
                  <a:srgbClr val="38761D"/>
                </a:solidFill>
                <a:latin typeface="Calibri"/>
                <a:ea typeface="Calibri"/>
                <a:cs typeface="Calibri"/>
                <a:sym typeface="Calibri"/>
              </a:rPr>
              <a:t>.1575</a:t>
            </a:r>
            <a:endParaRPr sz="1200">
              <a:solidFill>
                <a:srgbClr val="38761D"/>
              </a:solidFill>
            </a:endParaRPr>
          </a:p>
          <a:p>
            <a:pPr indent="0" lvl="0" marL="0" marR="0" rtl="0" algn="l">
              <a:lnSpc>
                <a:spcPct val="100000"/>
              </a:lnSpc>
              <a:spcBef>
                <a:spcPts val="0"/>
              </a:spcBef>
              <a:spcAft>
                <a:spcPts val="0"/>
              </a:spcAft>
              <a:buClr>
                <a:schemeClr val="dk1"/>
              </a:buClr>
              <a:buSzPts val="2000"/>
              <a:buFont typeface="Arial"/>
              <a:buNone/>
            </a:pPr>
            <a:r>
              <a:t/>
            </a:r>
            <a:endParaRPr b="0" i="0" sz="18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rPr b="0" i="0" lang="en-US" sz="1800" u="none">
                <a:solidFill>
                  <a:srgbClr val="0000FF"/>
                </a:solidFill>
                <a:latin typeface="Calibri"/>
                <a:ea typeface="Calibri"/>
                <a:cs typeface="Calibri"/>
                <a:sym typeface="Calibri"/>
              </a:rPr>
              <a:t>PR(D)</a:t>
            </a:r>
            <a:r>
              <a:rPr b="0" i="0" lang="en-US" sz="1800" u="none">
                <a:solidFill>
                  <a:schemeClr val="dk1"/>
                </a:solidFill>
                <a:latin typeface="Calibri"/>
                <a:ea typeface="Calibri"/>
                <a:cs typeface="Calibri"/>
                <a:sym typeface="Calibri"/>
              </a:rPr>
              <a:t> = .03 + .85(</a:t>
            </a:r>
            <a:r>
              <a:rPr b="0" i="0" lang="en-US" sz="1800" u="none">
                <a:solidFill>
                  <a:srgbClr val="9900FF"/>
                </a:solidFill>
                <a:latin typeface="Calibri"/>
                <a:ea typeface="Calibri"/>
                <a:cs typeface="Calibri"/>
                <a:sym typeface="Calibri"/>
              </a:rPr>
              <a:t>PR(B)</a:t>
            </a:r>
            <a:r>
              <a:rPr b="0" i="0" lang="en-US" sz="1800" u="none">
                <a:solidFill>
                  <a:schemeClr val="dk1"/>
                </a:solidFill>
                <a:latin typeface="Calibri"/>
                <a:ea typeface="Calibri"/>
                <a:cs typeface="Calibri"/>
                <a:sym typeface="Calibri"/>
              </a:rPr>
              <a:t>/4 + </a:t>
            </a:r>
            <a:r>
              <a:rPr b="0" i="0" lang="en-US" sz="1800" u="none">
                <a:solidFill>
                  <a:srgbClr val="FF9900"/>
                </a:solidFill>
                <a:latin typeface="Calibri"/>
                <a:ea typeface="Calibri"/>
                <a:cs typeface="Calibri"/>
                <a:sym typeface="Calibri"/>
              </a:rPr>
              <a:t>PR(E)</a:t>
            </a:r>
            <a:r>
              <a:rPr b="0" i="0" lang="en-US" sz="1800" u="none">
                <a:solidFill>
                  <a:schemeClr val="dk1"/>
                </a:solidFill>
                <a:latin typeface="Calibri"/>
                <a:ea typeface="Calibri"/>
                <a:cs typeface="Calibri"/>
                <a:sym typeface="Calibri"/>
              </a:rPr>
              <a:t>/2) = </a:t>
            </a:r>
            <a:r>
              <a:rPr b="0" i="0" lang="en-US" sz="1800" u="none">
                <a:solidFill>
                  <a:srgbClr val="0000FF"/>
                </a:solidFill>
                <a:latin typeface="Calibri"/>
                <a:ea typeface="Calibri"/>
                <a:cs typeface="Calibri"/>
                <a:sym typeface="Calibri"/>
              </a:rPr>
              <a:t>.1575</a:t>
            </a:r>
            <a:br>
              <a:rPr b="0" i="0" lang="en-US" sz="1800" u="none">
                <a:solidFill>
                  <a:schemeClr val="dk1"/>
                </a:solidFill>
                <a:latin typeface="Calibri"/>
                <a:ea typeface="Calibri"/>
                <a:cs typeface="Calibri"/>
                <a:sym typeface="Calibri"/>
              </a:rPr>
            </a:br>
            <a:br>
              <a:rPr b="0" i="0" lang="en-US" sz="1800" u="none">
                <a:solidFill>
                  <a:schemeClr val="dk1"/>
                </a:solidFill>
                <a:latin typeface="Calibri"/>
                <a:ea typeface="Calibri"/>
                <a:cs typeface="Calibri"/>
                <a:sym typeface="Calibri"/>
              </a:rPr>
            </a:br>
            <a:r>
              <a:rPr b="0" i="0" lang="en-US" sz="1800" u="none">
                <a:solidFill>
                  <a:srgbClr val="FF9900"/>
                </a:solidFill>
                <a:latin typeface="Calibri"/>
                <a:ea typeface="Calibri"/>
                <a:cs typeface="Calibri"/>
                <a:sym typeface="Calibri"/>
              </a:rPr>
              <a:t>PR(E)</a:t>
            </a:r>
            <a:r>
              <a:rPr b="0" i="0" lang="en-US" sz="1800" u="none">
                <a:solidFill>
                  <a:schemeClr val="dk1"/>
                </a:solidFill>
                <a:latin typeface="Calibri"/>
                <a:ea typeface="Calibri"/>
                <a:cs typeface="Calibri"/>
                <a:sym typeface="Calibri"/>
              </a:rPr>
              <a:t> = .03 + .85(</a:t>
            </a:r>
            <a:r>
              <a:rPr b="0" i="0" lang="en-US" sz="1800" u="none">
                <a:solidFill>
                  <a:srgbClr val="9900FF"/>
                </a:solidFill>
                <a:latin typeface="Calibri"/>
                <a:ea typeface="Calibri"/>
                <a:cs typeface="Calibri"/>
                <a:sym typeface="Calibri"/>
              </a:rPr>
              <a:t>PR(B)</a:t>
            </a:r>
            <a:r>
              <a:rPr b="0" i="0" lang="en-US" sz="1800" u="none">
                <a:solidFill>
                  <a:schemeClr val="dk1"/>
                </a:solidFill>
                <a:latin typeface="Calibri"/>
                <a:ea typeface="Calibri"/>
                <a:cs typeface="Calibri"/>
                <a:sym typeface="Calibri"/>
              </a:rPr>
              <a:t>/4 + </a:t>
            </a:r>
            <a:r>
              <a:rPr b="0" i="0" lang="en-US" sz="1800" u="none">
                <a:solidFill>
                  <a:srgbClr val="38761D"/>
                </a:solidFill>
                <a:latin typeface="Calibri"/>
                <a:ea typeface="Calibri"/>
                <a:cs typeface="Calibri"/>
                <a:sym typeface="Calibri"/>
              </a:rPr>
              <a:t>PR(C)</a:t>
            </a:r>
            <a:r>
              <a:rPr b="0" i="0" lang="en-US" sz="1800" u="none">
                <a:solidFill>
                  <a:schemeClr val="dk1"/>
                </a:solidFill>
                <a:latin typeface="Calibri"/>
                <a:ea typeface="Calibri"/>
                <a:cs typeface="Calibri"/>
                <a:sym typeface="Calibri"/>
              </a:rPr>
              <a:t>/1) = </a:t>
            </a:r>
            <a:r>
              <a:rPr b="0" i="0" lang="en-US" sz="1800" u="none">
                <a:solidFill>
                  <a:srgbClr val="FF9900"/>
                </a:solidFill>
                <a:latin typeface="Calibri"/>
                <a:ea typeface="Calibri"/>
                <a:cs typeface="Calibri"/>
                <a:sym typeface="Calibri"/>
              </a:rPr>
              <a:t>.2425</a:t>
            </a:r>
            <a:endParaRPr sz="1200">
              <a:solidFill>
                <a:srgbClr val="FF9900"/>
              </a:solidFill>
            </a:endParaRPr>
          </a:p>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descr="Graph of nodes with directed connections. A has no outgoing connections. B connects to A, C, D, and E. C connects to E. D connects to B. E connects to C and D." id="683" name="Google Shape;683;p76" title="Graph"/>
          <p:cNvPicPr preferRelativeResize="0"/>
          <p:nvPr/>
        </p:nvPicPr>
        <p:blipFill rotWithShape="1">
          <a:blip r:embed="rId3">
            <a:alphaModFix/>
          </a:blip>
          <a:srcRect b="0" l="0" r="0" t="0"/>
          <a:stretch/>
        </p:blipFill>
        <p:spPr>
          <a:xfrm>
            <a:off x="420687" y="1398984"/>
            <a:ext cx="3356371" cy="2899171"/>
          </a:xfrm>
          <a:prstGeom prst="rect">
            <a:avLst/>
          </a:prstGeom>
          <a:noFill/>
          <a:ln>
            <a:noFill/>
          </a:ln>
        </p:spPr>
      </p:pic>
      <p:sp>
        <p:nvSpPr>
          <p:cNvPr id="684" name="Google Shape;684;p7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Equation used to calculate the page ranking of a particular webpage." id="685" name="Google Shape;685;p76" title="PageRank Equation"/>
          <p:cNvPicPr preferRelativeResize="0"/>
          <p:nvPr/>
        </p:nvPicPr>
        <p:blipFill rotWithShape="1">
          <a:blip r:embed="rId4">
            <a:alphaModFix/>
          </a:blip>
          <a:srcRect b="0" l="0" r="0" t="0"/>
          <a:stretch/>
        </p:blipFill>
        <p:spPr>
          <a:xfrm>
            <a:off x="5385975" y="273175"/>
            <a:ext cx="3356374" cy="723012"/>
          </a:xfrm>
          <a:prstGeom prst="rect">
            <a:avLst/>
          </a:prstGeom>
          <a:noFill/>
          <a:ln cap="flat" cmpd="sng" w="9525">
            <a:solidFill>
              <a:srgbClr val="000000"/>
            </a:solidFill>
            <a:prstDash val="solid"/>
            <a:round/>
            <a:headEnd len="sm" w="sm" type="none"/>
            <a:tailEnd len="sm" w="sm" type="none"/>
          </a:ln>
        </p:spPr>
      </p:pic>
      <p:sp>
        <p:nvSpPr>
          <p:cNvPr id="686" name="Google Shape;686;p76"/>
          <p:cNvSpPr txBox="1"/>
          <p:nvPr/>
        </p:nvSpPr>
        <p:spPr>
          <a:xfrm>
            <a:off x="6947850" y="1848150"/>
            <a:ext cx="2106300" cy="7821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α/|P| = .15 / 5 = </a:t>
            </a:r>
            <a:r>
              <a:rPr b="1" lang="en-US">
                <a:latin typeface="Calibri"/>
                <a:ea typeface="Calibri"/>
                <a:cs typeface="Calibri"/>
                <a:sym typeface="Calibri"/>
              </a:rPr>
              <a:t>.03</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initial PR = 1/|P|= 1/5 = </a:t>
            </a:r>
            <a:r>
              <a:rPr b="1" lang="en-US">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Calculating PageRank</a:t>
            </a:r>
            <a:endParaRPr/>
          </a:p>
        </p:txBody>
      </p:sp>
      <p:sp>
        <p:nvSpPr>
          <p:cNvPr id="692" name="Google Shape;692;p77"/>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PageRank is computed over and over until it converges, around 20 times</a:t>
            </a:r>
            <a:endParaRPr/>
          </a:p>
          <a:p>
            <a:pPr indent="0" lvl="0" marL="342900" marR="0" rtl="0" algn="l">
              <a:lnSpc>
                <a:spcPct val="100000"/>
              </a:lnSpc>
              <a:spcBef>
                <a:spcPts val="640"/>
              </a:spcBef>
              <a:spcAft>
                <a:spcPts val="0"/>
              </a:spcAft>
              <a:buNone/>
            </a:pPr>
            <a:r>
              <a:t/>
            </a:r>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Can also be calculated efficiently using matrix multiplication</a:t>
            </a:r>
            <a:endParaRPr b="0" i="0" sz="3200" u="none">
              <a:solidFill>
                <a:schemeClr val="dk1"/>
              </a:solidFill>
              <a:latin typeface="Calibri"/>
              <a:ea typeface="Calibri"/>
              <a:cs typeface="Calibri"/>
              <a:sym typeface="Calibri"/>
            </a:endParaRPr>
          </a:p>
          <a:p>
            <a:pPr indent="-285750" lvl="1" marL="742950" marR="0" rtl="0" algn="l">
              <a:lnSpc>
                <a:spcPct val="100000"/>
              </a:lnSpc>
              <a:spcBef>
                <a:spcPts val="640"/>
              </a:spcBef>
              <a:spcAft>
                <a:spcPts val="0"/>
              </a:spcAft>
              <a:buSzPts val="2800"/>
              <a:buChar char="–"/>
            </a:pPr>
            <a:r>
              <a:rPr lang="en-US"/>
              <a:t>we'll see this a little later</a:t>
            </a:r>
            <a:endParaRPr/>
          </a:p>
        </p:txBody>
      </p:sp>
      <p:sp>
        <p:nvSpPr>
          <p:cNvPr id="693" name="Google Shape;693;p7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Computing PageRank</a:t>
            </a:r>
            <a:endParaRPr/>
          </a:p>
        </p:txBody>
      </p:sp>
      <p:pic>
        <p:nvPicPr>
          <p:cNvPr descr="PageRank Equation which sums to N." id="699" name="Google Shape;699;p78" title="PageRank Equation, Sums to N"/>
          <p:cNvPicPr preferRelativeResize="0"/>
          <p:nvPr/>
        </p:nvPicPr>
        <p:blipFill rotWithShape="1">
          <a:blip r:embed="rId3">
            <a:alphaModFix/>
          </a:blip>
          <a:srcRect b="0" l="0" r="0" t="0"/>
          <a:stretch/>
        </p:blipFill>
        <p:spPr>
          <a:xfrm>
            <a:off x="2278875" y="1626511"/>
            <a:ext cx="5942799" cy="622475"/>
          </a:xfrm>
          <a:prstGeom prst="rect">
            <a:avLst/>
          </a:prstGeom>
          <a:noFill/>
          <a:ln>
            <a:noFill/>
          </a:ln>
        </p:spPr>
      </p:pic>
      <p:pic>
        <p:nvPicPr>
          <p:cNvPr descr="PageRank Equation which sums to 1." id="700" name="Google Shape;700;p78" title="PageRank Equation, Sums to 1"/>
          <p:cNvPicPr preferRelativeResize="0"/>
          <p:nvPr/>
        </p:nvPicPr>
        <p:blipFill rotWithShape="1">
          <a:blip r:embed="rId4">
            <a:alphaModFix/>
          </a:blip>
          <a:srcRect b="0" l="0" r="0" t="0"/>
          <a:stretch/>
        </p:blipFill>
        <p:spPr>
          <a:xfrm>
            <a:off x="2312375" y="3009023"/>
            <a:ext cx="5997600" cy="611054"/>
          </a:xfrm>
          <a:prstGeom prst="rect">
            <a:avLst/>
          </a:prstGeom>
          <a:noFill/>
          <a:ln>
            <a:noFill/>
          </a:ln>
        </p:spPr>
      </p:pic>
      <p:sp>
        <p:nvSpPr>
          <p:cNvPr id="701" name="Google Shape;701;p78"/>
          <p:cNvSpPr txBox="1"/>
          <p:nvPr/>
        </p:nvSpPr>
        <p:spPr>
          <a:xfrm>
            <a:off x="266700" y="1392049"/>
            <a:ext cx="1905000" cy="10914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i="0" lang="en-US" sz="1600" u="none">
                <a:solidFill>
                  <a:schemeClr val="dk1"/>
                </a:solidFill>
                <a:latin typeface="Calibri"/>
                <a:ea typeface="Calibri"/>
                <a:cs typeface="Calibri"/>
                <a:sym typeface="Calibri"/>
              </a:rPr>
              <a:t>original paper version,</a:t>
            </a:r>
            <a:r>
              <a:rPr lang="en-US" sz="1600">
                <a:latin typeface="Calibri"/>
                <a:ea typeface="Calibri"/>
                <a:cs typeface="Calibri"/>
                <a:sym typeface="Calibri"/>
              </a:rPr>
              <a:t> </a:t>
            </a:r>
            <a:r>
              <a:rPr i="0" lang="en-US" sz="1600" u="none">
                <a:solidFill>
                  <a:schemeClr val="dk1"/>
                </a:solidFill>
                <a:latin typeface="Calibri"/>
                <a:ea typeface="Calibri"/>
                <a:cs typeface="Calibri"/>
                <a:sym typeface="Calibri"/>
              </a:rPr>
              <a:t>sums to </a:t>
            </a:r>
            <a:r>
              <a:rPr i="1" lang="en-US" sz="1600" u="none">
                <a:solidFill>
                  <a:schemeClr val="dk1"/>
                </a:solidFill>
                <a:latin typeface="Calibri"/>
                <a:ea typeface="Calibri"/>
                <a:cs typeface="Calibri"/>
                <a:sym typeface="Calibri"/>
              </a:rPr>
              <a:t>N</a:t>
            </a:r>
            <a:r>
              <a:rPr i="0" lang="en-US" sz="1600" u="none">
                <a:solidFill>
                  <a:schemeClr val="dk1"/>
                </a:solidFill>
                <a:latin typeface="Calibri"/>
                <a:ea typeface="Calibri"/>
                <a:cs typeface="Calibri"/>
                <a:sym typeface="Calibri"/>
              </a:rPr>
              <a:t> (number of </a:t>
            </a:r>
            <a:endParaRPr sz="16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i="0" lang="en-US" sz="1600" u="none">
                <a:solidFill>
                  <a:schemeClr val="dk1"/>
                </a:solidFill>
                <a:latin typeface="Calibri"/>
                <a:ea typeface="Calibri"/>
                <a:cs typeface="Calibri"/>
                <a:sym typeface="Calibri"/>
              </a:rPr>
              <a:t>pages in graph)</a:t>
            </a:r>
            <a:endParaRPr sz="1600">
              <a:latin typeface="Calibri"/>
              <a:ea typeface="Calibri"/>
              <a:cs typeface="Calibri"/>
              <a:sym typeface="Calibri"/>
            </a:endParaRPr>
          </a:p>
        </p:txBody>
      </p:sp>
      <p:sp>
        <p:nvSpPr>
          <p:cNvPr id="702" name="Google Shape;702;p78"/>
          <p:cNvSpPr txBox="1"/>
          <p:nvPr/>
        </p:nvSpPr>
        <p:spPr>
          <a:xfrm>
            <a:off x="457200" y="2914650"/>
            <a:ext cx="1714500" cy="6111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i="0" lang="en-US" sz="1600" u="none">
                <a:solidFill>
                  <a:schemeClr val="dk1"/>
                </a:solidFill>
                <a:latin typeface="Calibri"/>
                <a:ea typeface="Calibri"/>
                <a:cs typeface="Calibri"/>
                <a:sym typeface="Calibri"/>
              </a:rPr>
              <a:t>more common version,</a:t>
            </a:r>
            <a:r>
              <a:rPr lang="en-US" sz="1600">
                <a:latin typeface="Calibri"/>
                <a:ea typeface="Calibri"/>
                <a:cs typeface="Calibri"/>
                <a:sym typeface="Calibri"/>
              </a:rPr>
              <a:t> </a:t>
            </a:r>
            <a:r>
              <a:rPr i="0" lang="en-US" sz="1600" u="none">
                <a:solidFill>
                  <a:schemeClr val="dk1"/>
                </a:solidFill>
                <a:latin typeface="Calibri"/>
                <a:ea typeface="Calibri"/>
                <a:cs typeface="Calibri"/>
                <a:sym typeface="Calibri"/>
              </a:rPr>
              <a:t>sums to 1</a:t>
            </a:r>
            <a:endParaRPr sz="1600">
              <a:latin typeface="Calibri"/>
              <a:ea typeface="Calibri"/>
              <a:cs typeface="Calibri"/>
              <a:sym typeface="Calibri"/>
            </a:endParaRPr>
          </a:p>
        </p:txBody>
      </p:sp>
      <p:sp>
        <p:nvSpPr>
          <p:cNvPr id="703" name="Google Shape;703;p78"/>
          <p:cNvSpPr txBox="1"/>
          <p:nvPr/>
        </p:nvSpPr>
        <p:spPr>
          <a:xfrm>
            <a:off x="2370825" y="3897900"/>
            <a:ext cx="5997600" cy="799800"/>
          </a:xfrm>
          <a:prstGeom prst="rect">
            <a:avLst/>
          </a:prstGeom>
          <a:solidFill>
            <a:srgbClr val="C9DA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i="1" lang="en-US" sz="1600" u="none">
                <a:solidFill>
                  <a:schemeClr val="dk1"/>
                </a:solidFill>
                <a:latin typeface="Calibri"/>
                <a:ea typeface="Calibri"/>
                <a:cs typeface="Calibri"/>
                <a:sym typeface="Calibri"/>
              </a:rPr>
              <a:t>d</a:t>
            </a:r>
            <a:r>
              <a:rPr i="0" lang="en-US" sz="1600" u="none">
                <a:solidFill>
                  <a:schemeClr val="dk1"/>
                </a:solidFill>
                <a:latin typeface="Calibri"/>
                <a:ea typeface="Calibri"/>
                <a:cs typeface="Calibri"/>
                <a:sym typeface="Calibri"/>
              </a:rPr>
              <a:t> = damping factor</a:t>
            </a:r>
            <a:endParaRPr sz="16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i="1" lang="en-US" sz="1600" u="none">
                <a:solidFill>
                  <a:schemeClr val="dk1"/>
                </a:solidFill>
                <a:latin typeface="Calibri"/>
                <a:ea typeface="Calibri"/>
                <a:cs typeface="Calibri"/>
                <a:sym typeface="Calibri"/>
              </a:rPr>
              <a:t>L()</a:t>
            </a:r>
            <a:r>
              <a:rPr i="0" lang="en-US" sz="1600" u="none">
                <a:solidFill>
                  <a:schemeClr val="dk1"/>
                </a:solidFill>
                <a:latin typeface="Calibri"/>
                <a:ea typeface="Calibri"/>
                <a:cs typeface="Calibri"/>
                <a:sym typeface="Calibri"/>
              </a:rPr>
              <a:t> = out</a:t>
            </a:r>
            <a:r>
              <a:rPr lang="en-US" sz="1600">
                <a:solidFill>
                  <a:schemeClr val="dk1"/>
                </a:solidFill>
                <a:latin typeface="Calibri"/>
                <a:ea typeface="Calibri"/>
                <a:cs typeface="Calibri"/>
                <a:sym typeface="Calibri"/>
              </a:rPr>
              <a:t>-</a:t>
            </a:r>
            <a:r>
              <a:rPr i="0" lang="en-US" sz="1600" u="none">
                <a:solidFill>
                  <a:schemeClr val="dk1"/>
                </a:solidFill>
                <a:latin typeface="Calibri"/>
                <a:ea typeface="Calibri"/>
                <a:cs typeface="Calibri"/>
                <a:sym typeface="Calibri"/>
              </a:rPr>
              <a:t>degree of a page </a:t>
            </a:r>
            <a:endParaRPr sz="16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i="1" lang="en-US" sz="1600" u="none">
                <a:solidFill>
                  <a:schemeClr val="dk1"/>
                </a:solidFill>
                <a:latin typeface="Calibri"/>
                <a:ea typeface="Calibri"/>
                <a:cs typeface="Calibri"/>
                <a:sym typeface="Calibri"/>
              </a:rPr>
              <a:t>PR()</a:t>
            </a:r>
            <a:r>
              <a:rPr i="0" lang="en-US" sz="1600" u="none">
                <a:solidFill>
                  <a:schemeClr val="dk1"/>
                </a:solidFill>
                <a:latin typeface="Calibri"/>
                <a:ea typeface="Calibri"/>
                <a:cs typeface="Calibri"/>
                <a:sym typeface="Calibri"/>
              </a:rPr>
              <a:t> = PageRank of a page (all nodes start with </a:t>
            </a:r>
            <a:r>
              <a:rPr i="1" lang="en-US" sz="1600" u="none">
                <a:solidFill>
                  <a:schemeClr val="dk1"/>
                </a:solidFill>
                <a:latin typeface="Calibri"/>
                <a:ea typeface="Calibri"/>
                <a:cs typeface="Calibri"/>
                <a:sym typeface="Calibri"/>
              </a:rPr>
              <a:t>PR()</a:t>
            </a:r>
            <a:r>
              <a:rPr i="0" lang="en-US" sz="1600" u="none">
                <a:solidFill>
                  <a:schemeClr val="dk1"/>
                </a:solidFill>
                <a:latin typeface="Calibri"/>
                <a:ea typeface="Calibri"/>
                <a:cs typeface="Calibri"/>
                <a:sym typeface="Calibri"/>
              </a:rPr>
              <a:t> = 1 or 1/</a:t>
            </a:r>
            <a:r>
              <a:rPr i="1" lang="en-US" sz="1600" u="none">
                <a:solidFill>
                  <a:schemeClr val="dk1"/>
                </a:solidFill>
                <a:latin typeface="Calibri"/>
                <a:ea typeface="Calibri"/>
                <a:cs typeface="Calibri"/>
                <a:sym typeface="Calibri"/>
              </a:rPr>
              <a:t>N</a:t>
            </a:r>
            <a:r>
              <a:rPr i="0" lang="en-US" sz="1600" u="none">
                <a:solidFill>
                  <a:schemeClr val="dk1"/>
                </a:solidFill>
                <a:latin typeface="Calibri"/>
                <a:ea typeface="Calibri"/>
                <a:cs typeface="Calibri"/>
                <a:sym typeface="Calibri"/>
              </a:rPr>
              <a:t>)  </a:t>
            </a:r>
            <a:endParaRPr sz="1600">
              <a:latin typeface="Calibri"/>
              <a:ea typeface="Calibri"/>
              <a:cs typeface="Calibri"/>
              <a:sym typeface="Calibri"/>
            </a:endParaRPr>
          </a:p>
        </p:txBody>
      </p:sp>
      <p:sp>
        <p:nvSpPr>
          <p:cNvPr id="704" name="Google Shape;704;p7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9"/>
          <p:cNvSpPr txBox="1"/>
          <p:nvPr>
            <p:ph type="title"/>
          </p:nvPr>
        </p:nvSpPr>
        <p:spPr>
          <a:xfrm>
            <a:off x="228600" y="126206"/>
            <a:ext cx="87630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000" u="none" cap="none" strike="noStrike">
                <a:solidFill>
                  <a:schemeClr val="dk1"/>
                </a:solidFill>
                <a:latin typeface="Calibri"/>
                <a:ea typeface="Calibri"/>
                <a:cs typeface="Calibri"/>
                <a:sym typeface="Calibri"/>
              </a:rPr>
              <a:t>Calculating PageRank for a Page, </a:t>
            </a:r>
            <a:br>
              <a:rPr b="0" i="0" lang="en-US" sz="4000" u="none" cap="none" strike="noStrike">
                <a:solidFill>
                  <a:schemeClr val="dk1"/>
                </a:solidFill>
                <a:latin typeface="Calibri"/>
                <a:ea typeface="Calibri"/>
                <a:cs typeface="Calibri"/>
                <a:sym typeface="Calibri"/>
              </a:rPr>
            </a:br>
            <a:r>
              <a:rPr b="0" i="0" lang="en-US" sz="4000" u="none" cap="none" strike="noStrike">
                <a:solidFill>
                  <a:schemeClr val="dk1"/>
                </a:solidFill>
                <a:latin typeface="Calibri"/>
                <a:ea typeface="Calibri"/>
                <a:cs typeface="Calibri"/>
                <a:sym typeface="Calibri"/>
              </a:rPr>
              <a:t>One Iteration</a:t>
            </a:r>
            <a:endParaRPr sz="4000"/>
          </a:p>
        </p:txBody>
      </p:sp>
      <p:pic>
        <p:nvPicPr>
          <p:cNvPr descr="figure-4-3" id="710" name="Google Shape;710;p79"/>
          <p:cNvPicPr preferRelativeResize="0"/>
          <p:nvPr/>
        </p:nvPicPr>
        <p:blipFill rotWithShape="1">
          <a:blip r:embed="rId3">
            <a:alphaModFix/>
          </a:blip>
          <a:srcRect b="0" l="0" r="0" t="0"/>
          <a:stretch/>
        </p:blipFill>
        <p:spPr>
          <a:xfrm>
            <a:off x="2650338" y="1176381"/>
            <a:ext cx="3843337" cy="1579959"/>
          </a:xfrm>
          <a:prstGeom prst="rect">
            <a:avLst/>
          </a:prstGeom>
          <a:noFill/>
          <a:ln>
            <a:noFill/>
          </a:ln>
        </p:spPr>
      </p:pic>
      <p:sp>
        <p:nvSpPr>
          <p:cNvPr id="711" name="Google Shape;711;p79"/>
          <p:cNvSpPr txBox="1"/>
          <p:nvPr/>
        </p:nvSpPr>
        <p:spPr>
          <a:xfrm>
            <a:off x="768000" y="2745650"/>
            <a:ext cx="7684200" cy="1134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onsolas"/>
                <a:ea typeface="Consolas"/>
                <a:cs typeface="Consolas"/>
                <a:sym typeface="Consolas"/>
              </a:rPr>
              <a:t>PR(A) = (1-0.85) + 0.85 * (PR(B)/links(B) + PR(C)/links(C) + PR(D)/links(D))       </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onsolas"/>
                <a:ea typeface="Consolas"/>
                <a:cs typeface="Consolas"/>
                <a:sym typeface="Consolas"/>
              </a:rPr>
              <a:t>      =   0.15   + 0.85 * (0.5/4          + 0.7/5          + 0.2/1</a:t>
            </a:r>
            <a:r>
              <a:rPr i="0" lang="en-US" u="none">
                <a:solidFill>
                  <a:schemeClr val="dk1"/>
                </a:solidFill>
                <a:latin typeface="Consolas"/>
                <a:ea typeface="Consolas"/>
                <a:cs typeface="Consolas"/>
                <a:sym typeface="Consolas"/>
              </a:rPr>
              <a:t>)</a:t>
            </a:r>
            <a:r>
              <a:rPr i="0" lang="en-US" u="none">
                <a:solidFill>
                  <a:schemeClr val="dk1"/>
                </a:solidFill>
                <a:latin typeface="Consolas"/>
                <a:ea typeface="Consolas"/>
                <a:cs typeface="Consolas"/>
                <a:sym typeface="Consolas"/>
              </a:rPr>
              <a:t>       </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onsolas"/>
                <a:ea typeface="Consolas"/>
                <a:cs typeface="Consolas"/>
                <a:sym typeface="Consolas"/>
              </a:rPr>
              <a:t>      =   0.15   + 0.85 * (0.125          + 0.14           + 0.2)       </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onsolas"/>
                <a:ea typeface="Consolas"/>
                <a:cs typeface="Consolas"/>
                <a:sym typeface="Consolas"/>
              </a:rPr>
              <a:t>      =   0.15   + 0.85 * 0.465       </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onsolas"/>
                <a:ea typeface="Consolas"/>
                <a:cs typeface="Consolas"/>
                <a:sym typeface="Consolas"/>
              </a:rPr>
              <a:t>      =   0.54525</a:t>
            </a:r>
            <a:endParaRPr>
              <a:latin typeface="Consolas"/>
              <a:ea typeface="Consolas"/>
              <a:cs typeface="Consolas"/>
              <a:sym typeface="Consolas"/>
            </a:endParaRPr>
          </a:p>
        </p:txBody>
      </p:sp>
      <p:cxnSp>
        <p:nvCxnSpPr>
          <p:cNvPr id="712" name="Google Shape;712;p79"/>
          <p:cNvCxnSpPr/>
          <p:nvPr/>
        </p:nvCxnSpPr>
        <p:spPr>
          <a:xfrm>
            <a:off x="5322725" y="1690606"/>
            <a:ext cx="304800" cy="0"/>
          </a:xfrm>
          <a:prstGeom prst="straightConnector1">
            <a:avLst/>
          </a:prstGeom>
          <a:noFill/>
          <a:ln cap="flat" cmpd="sng" w="9525">
            <a:solidFill>
              <a:srgbClr val="FF0000"/>
            </a:solidFill>
            <a:prstDash val="solid"/>
            <a:miter lim="800000"/>
            <a:headEnd len="sm" w="sm" type="none"/>
            <a:tailEnd len="med" w="med" type="triangle"/>
          </a:ln>
        </p:spPr>
      </p:cxnSp>
      <p:sp>
        <p:nvSpPr>
          <p:cNvPr id="713" name="Google Shape;713;p79"/>
          <p:cNvSpPr txBox="1"/>
          <p:nvPr/>
        </p:nvSpPr>
        <p:spPr>
          <a:xfrm>
            <a:off x="6707775" y="1480999"/>
            <a:ext cx="1554900" cy="660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1" lang="en-US">
                <a:solidFill>
                  <a:schemeClr val="dk1"/>
                </a:solidFill>
              </a:rPr>
              <a:t>F</a:t>
            </a:r>
            <a:r>
              <a:rPr b="0" i="1" lang="en-US" u="none">
                <a:solidFill>
                  <a:schemeClr val="dk1"/>
                </a:solidFill>
                <a:latin typeface="Arial"/>
                <a:ea typeface="Arial"/>
                <a:cs typeface="Arial"/>
                <a:sym typeface="Arial"/>
              </a:rPr>
              <a:t>ig 4-3 needs an</a:t>
            </a:r>
            <a:endParaRPr i="1"/>
          </a:p>
          <a:p>
            <a:pPr indent="0" lvl="0" marL="0" marR="0" rtl="0" algn="l">
              <a:lnSpc>
                <a:spcPct val="100000"/>
              </a:lnSpc>
              <a:spcBef>
                <a:spcPts val="0"/>
              </a:spcBef>
              <a:spcAft>
                <a:spcPts val="0"/>
              </a:spcAft>
              <a:buClr>
                <a:schemeClr val="dk1"/>
              </a:buClr>
              <a:buSzPts val="1200"/>
              <a:buFont typeface="Arial"/>
              <a:buNone/>
            </a:pPr>
            <a:r>
              <a:rPr b="0" i="1" lang="en-US" u="none">
                <a:solidFill>
                  <a:schemeClr val="dk1"/>
                </a:solidFill>
                <a:latin typeface="Arial"/>
                <a:ea typeface="Arial"/>
                <a:cs typeface="Arial"/>
                <a:sym typeface="Arial"/>
              </a:rPr>
              <a:t>extra link from C</a:t>
            </a:r>
            <a:endParaRPr i="1"/>
          </a:p>
          <a:p>
            <a:pPr indent="0" lvl="0" marL="0" marR="0" rtl="0" algn="l">
              <a:lnSpc>
                <a:spcPct val="100000"/>
              </a:lnSpc>
              <a:spcBef>
                <a:spcPts val="0"/>
              </a:spcBef>
              <a:spcAft>
                <a:spcPts val="0"/>
              </a:spcAft>
              <a:buClr>
                <a:schemeClr val="dk1"/>
              </a:buClr>
              <a:buSzPts val="1200"/>
              <a:buFont typeface="Arial"/>
              <a:buNone/>
            </a:pPr>
            <a:r>
              <a:rPr b="0" i="1" lang="en-US" u="none">
                <a:solidFill>
                  <a:schemeClr val="dk1"/>
                </a:solidFill>
                <a:latin typeface="Arial"/>
                <a:ea typeface="Arial"/>
                <a:cs typeface="Arial"/>
                <a:sym typeface="Arial"/>
              </a:rPr>
              <a:t>to match the text</a:t>
            </a:r>
            <a:endParaRPr i="1"/>
          </a:p>
        </p:txBody>
      </p:sp>
      <p:sp>
        <p:nvSpPr>
          <p:cNvPr id="714" name="Google Shape;714;p79"/>
          <p:cNvSpPr txBox="1"/>
          <p:nvPr/>
        </p:nvSpPr>
        <p:spPr>
          <a:xfrm>
            <a:off x="1362450" y="3880250"/>
            <a:ext cx="6495300" cy="98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US" sz="1300" u="none">
                <a:solidFill>
                  <a:schemeClr val="dk1"/>
                </a:solidFill>
                <a:latin typeface="Calibri"/>
                <a:ea typeface="Calibri"/>
                <a:cs typeface="Calibri"/>
                <a:sym typeface="Calibri"/>
              </a:rPr>
              <a:t>damping factor (</a:t>
            </a:r>
            <a:r>
              <a:rPr i="1" lang="en-US" sz="1300" u="none">
                <a:solidFill>
                  <a:schemeClr val="dk1"/>
                </a:solidFill>
                <a:latin typeface="Calibri"/>
                <a:ea typeface="Calibri"/>
                <a:cs typeface="Calibri"/>
                <a:sym typeface="Calibri"/>
              </a:rPr>
              <a:t>d</a:t>
            </a:r>
            <a:r>
              <a:rPr i="0" lang="en-US" sz="1300" u="none">
                <a:solidFill>
                  <a:schemeClr val="dk1"/>
                </a:solidFill>
                <a:latin typeface="Calibri"/>
                <a:ea typeface="Calibri"/>
                <a:cs typeface="Calibri"/>
                <a:sym typeface="Calibri"/>
              </a:rPr>
              <a:t>) = 0.85  (probability surfer landed on page by following a link)</a:t>
            </a:r>
            <a:endParaRPr sz="1500">
              <a:latin typeface="Calibri"/>
              <a:ea typeface="Calibri"/>
              <a:cs typeface="Calibri"/>
              <a:sym typeface="Calibri"/>
            </a:endParaRPr>
          </a:p>
          <a:p>
            <a:pPr indent="0" lvl="0" marL="0" marR="0" rtl="0" algn="l">
              <a:lnSpc>
                <a:spcPct val="100000"/>
              </a:lnSpc>
              <a:spcBef>
                <a:spcPts val="0"/>
              </a:spcBef>
              <a:spcAft>
                <a:spcPts val="0"/>
              </a:spcAft>
              <a:buNone/>
            </a:pPr>
            <a:r>
              <a:rPr i="0" lang="en-US" sz="1300" u="none">
                <a:solidFill>
                  <a:schemeClr val="dk1"/>
                </a:solidFill>
                <a:latin typeface="Calibri"/>
                <a:ea typeface="Calibri"/>
                <a:cs typeface="Calibri"/>
                <a:sym typeface="Calibri"/>
              </a:rPr>
              <a:t>1-</a:t>
            </a:r>
            <a:r>
              <a:rPr i="1" lang="en-US" sz="1300" u="none">
                <a:solidFill>
                  <a:schemeClr val="dk1"/>
                </a:solidFill>
                <a:latin typeface="Calibri"/>
                <a:ea typeface="Calibri"/>
                <a:cs typeface="Calibri"/>
                <a:sym typeface="Calibri"/>
              </a:rPr>
              <a:t>d</a:t>
            </a:r>
            <a:r>
              <a:rPr i="0" lang="en-US" sz="1300" u="none">
                <a:solidFill>
                  <a:schemeClr val="dk1"/>
                </a:solidFill>
                <a:latin typeface="Calibri"/>
                <a:ea typeface="Calibri"/>
                <a:cs typeface="Calibri"/>
                <a:sym typeface="Calibri"/>
              </a:rPr>
              <a:t> = 0.15 (probability surfer landed on page at “random”)</a:t>
            </a:r>
            <a:endParaRPr sz="1500">
              <a:latin typeface="Calibri"/>
              <a:ea typeface="Calibri"/>
              <a:cs typeface="Calibri"/>
              <a:sym typeface="Calibri"/>
            </a:endParaRPr>
          </a:p>
          <a:p>
            <a:pPr indent="0" lvl="0" marL="0" marR="0" rtl="0" algn="l">
              <a:lnSpc>
                <a:spcPct val="100000"/>
              </a:lnSpc>
              <a:spcBef>
                <a:spcPts val="0"/>
              </a:spcBef>
              <a:spcAft>
                <a:spcPts val="0"/>
              </a:spcAft>
              <a:buNone/>
            </a:pPr>
            <a:r>
              <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i="0" lang="en-US" sz="1300" u="none">
                <a:solidFill>
                  <a:schemeClr val="dk1"/>
                </a:solidFill>
                <a:latin typeface="Calibri"/>
                <a:ea typeface="Calibri"/>
                <a:cs typeface="Calibri"/>
                <a:sym typeface="Calibri"/>
              </a:rPr>
              <a:t>since this is the original version where PR sums to </a:t>
            </a:r>
            <a:r>
              <a:rPr i="1" lang="en-US" sz="1300" u="none">
                <a:solidFill>
                  <a:schemeClr val="dk1"/>
                </a:solidFill>
                <a:latin typeface="Calibri"/>
                <a:ea typeface="Calibri"/>
                <a:cs typeface="Calibri"/>
                <a:sym typeface="Calibri"/>
              </a:rPr>
              <a:t>N</a:t>
            </a:r>
            <a:r>
              <a:rPr i="0" lang="en-US" sz="1300" u="none">
                <a:solidFill>
                  <a:schemeClr val="dk1"/>
                </a:solidFill>
                <a:latin typeface="Calibri"/>
                <a:ea typeface="Calibri"/>
                <a:cs typeface="Calibri"/>
                <a:sym typeface="Calibri"/>
              </a:rPr>
              <a:t>, and we've only accounted for ~1.95 of total PR, pages not shown must be holding PR </a:t>
            </a:r>
            <a:endParaRPr sz="1500">
              <a:latin typeface="Calibri"/>
              <a:ea typeface="Calibri"/>
              <a:cs typeface="Calibri"/>
              <a:sym typeface="Calibri"/>
            </a:endParaRPr>
          </a:p>
        </p:txBody>
      </p:sp>
      <p:pic>
        <p:nvPicPr>
          <p:cNvPr descr="Cover for the textbook titled, &quot;Programming Collective Intelligence.&quot; The title is written on the cover, which images of some penguins." id="715" name="Google Shape;715;p79" title="Programming Collective Intelligence"/>
          <p:cNvPicPr preferRelativeResize="0"/>
          <p:nvPr/>
        </p:nvPicPr>
        <p:blipFill rotWithShape="1">
          <a:blip r:embed="rId4">
            <a:alphaModFix/>
          </a:blip>
          <a:srcRect b="0" l="0" r="0" t="0"/>
          <a:stretch/>
        </p:blipFill>
        <p:spPr>
          <a:xfrm>
            <a:off x="228588" y="1261534"/>
            <a:ext cx="837543" cy="1098938"/>
          </a:xfrm>
          <a:prstGeom prst="rect">
            <a:avLst/>
          </a:prstGeom>
          <a:noFill/>
          <a:ln cap="flat" cmpd="sng" w="9525">
            <a:solidFill>
              <a:srgbClr val="000000"/>
            </a:solidFill>
            <a:prstDash val="solid"/>
            <a:round/>
            <a:headEnd len="sm" w="sm" type="none"/>
            <a:tailEnd len="sm" w="sm" type="none"/>
          </a:ln>
        </p:spPr>
      </p:pic>
      <p:sp>
        <p:nvSpPr>
          <p:cNvPr id="716" name="Google Shape;716;p7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17" name="Google Shape;717;p79"/>
          <p:cNvSpPr txBox="1"/>
          <p:nvPr/>
        </p:nvSpPr>
        <p:spPr>
          <a:xfrm>
            <a:off x="109600" y="732900"/>
            <a:ext cx="2424600" cy="5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Ref: </a:t>
            </a:r>
            <a:r>
              <a:rPr i="1" lang="en-US" sz="1200" u="sng">
                <a:solidFill>
                  <a:schemeClr val="hlink"/>
                </a:solidFill>
                <a:latin typeface="Calibri"/>
                <a:ea typeface="Calibri"/>
                <a:cs typeface="Calibri"/>
                <a:sym typeface="Calibri"/>
                <a:hlinkClick r:id="rId5"/>
              </a:rPr>
              <a:t>Programming Collective Intelligence</a:t>
            </a:r>
            <a:r>
              <a:rPr lang="en-US" sz="1200">
                <a:latin typeface="Calibri"/>
                <a:ea typeface="Calibri"/>
                <a:cs typeface="Calibri"/>
                <a:sym typeface="Calibri"/>
              </a:rPr>
              <a:t>, Ch 4</a:t>
            </a:r>
            <a:endParaRPr sz="1200">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Definition as Matrix</a:t>
            </a:r>
            <a:endParaRPr/>
          </a:p>
        </p:txBody>
      </p:sp>
      <p:sp>
        <p:nvSpPr>
          <p:cNvPr id="723" name="Google Shape;723;p80"/>
          <p:cNvSpPr txBox="1"/>
          <p:nvPr/>
        </p:nvSpPr>
        <p:spPr>
          <a:xfrm>
            <a:off x="685800" y="1123950"/>
            <a:ext cx="7848600" cy="79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300" u="none">
                <a:solidFill>
                  <a:schemeClr val="dk1"/>
                </a:solidFill>
                <a:latin typeface="Calibri"/>
                <a:ea typeface="Calibri"/>
                <a:cs typeface="Calibri"/>
                <a:sym typeface="Calibri"/>
              </a:rPr>
              <a:t>Stated as a matrix equation where </a:t>
            </a:r>
            <a:r>
              <a:rPr b="1" i="0" lang="en-US" sz="2300" u="none">
                <a:solidFill>
                  <a:schemeClr val="dk1"/>
                </a:solidFill>
                <a:latin typeface="Calibri"/>
                <a:ea typeface="Calibri"/>
                <a:cs typeface="Calibri"/>
                <a:sym typeface="Calibri"/>
              </a:rPr>
              <a:t>R</a:t>
            </a:r>
            <a:r>
              <a:rPr b="0" i="0" lang="en-US" sz="2300" u="none">
                <a:solidFill>
                  <a:schemeClr val="dk1"/>
                </a:solidFill>
                <a:latin typeface="Calibri"/>
                <a:ea typeface="Calibri"/>
                <a:cs typeface="Calibri"/>
                <a:sym typeface="Calibri"/>
              </a:rPr>
              <a:t> is the vector of PageRank values and </a:t>
            </a:r>
            <a:r>
              <a:rPr b="1" i="0" lang="en-US" sz="2300" u="none">
                <a:solidFill>
                  <a:schemeClr val="dk1"/>
                </a:solidFill>
                <a:latin typeface="Calibri"/>
                <a:ea typeface="Calibri"/>
                <a:cs typeface="Calibri"/>
                <a:sym typeface="Calibri"/>
              </a:rPr>
              <a:t>T</a:t>
            </a:r>
            <a:r>
              <a:rPr b="0" i="0" lang="en-US" sz="2300" u="none">
                <a:solidFill>
                  <a:schemeClr val="dk1"/>
                </a:solidFill>
                <a:latin typeface="Calibri"/>
                <a:ea typeface="Calibri"/>
                <a:cs typeface="Calibri"/>
                <a:sym typeface="Calibri"/>
              </a:rPr>
              <a:t> the matrix for transition probabilities:</a:t>
            </a:r>
            <a:endParaRPr sz="1300"/>
          </a:p>
        </p:txBody>
      </p:sp>
      <p:pic>
        <p:nvPicPr>
          <p:cNvPr id="724" name="Google Shape;724;p80"/>
          <p:cNvPicPr preferRelativeResize="0"/>
          <p:nvPr/>
        </p:nvPicPr>
        <p:blipFill rotWithShape="1">
          <a:blip r:embed="rId3">
            <a:alphaModFix/>
          </a:blip>
          <a:srcRect b="0" l="0" r="0" t="0"/>
          <a:stretch/>
        </p:blipFill>
        <p:spPr>
          <a:xfrm>
            <a:off x="3352800" y="1866900"/>
            <a:ext cx="1722835" cy="606028"/>
          </a:xfrm>
          <a:prstGeom prst="rect">
            <a:avLst/>
          </a:prstGeom>
          <a:noFill/>
          <a:ln>
            <a:noFill/>
          </a:ln>
        </p:spPr>
      </p:pic>
      <p:sp>
        <p:nvSpPr>
          <p:cNvPr id="725" name="Google Shape;725;p80"/>
          <p:cNvSpPr txBox="1"/>
          <p:nvPr/>
        </p:nvSpPr>
        <p:spPr>
          <a:xfrm>
            <a:off x="609600" y="2552700"/>
            <a:ext cx="7772400" cy="346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where T</a:t>
            </a:r>
            <a:r>
              <a:rPr b="0" baseline="-25000" i="1" lang="en-US" sz="2400" u="none">
                <a:solidFill>
                  <a:schemeClr val="dk1"/>
                </a:solidFill>
                <a:latin typeface="Calibri"/>
                <a:ea typeface="Calibri"/>
                <a:cs typeface="Calibri"/>
                <a:sym typeface="Calibri"/>
              </a:rPr>
              <a:t>ij</a:t>
            </a:r>
            <a:r>
              <a:rPr b="0" i="0" lang="en-US" sz="2400" u="none">
                <a:solidFill>
                  <a:schemeClr val="dk1"/>
                </a:solidFill>
                <a:latin typeface="Calibri"/>
                <a:ea typeface="Calibri"/>
                <a:cs typeface="Calibri"/>
                <a:sym typeface="Calibri"/>
              </a:rPr>
              <a:t> is the probability of going from page </a:t>
            </a:r>
            <a:r>
              <a:rPr b="0" i="1" lang="en-US" sz="2400" u="none">
                <a:solidFill>
                  <a:schemeClr val="dk1"/>
                </a:solidFill>
                <a:latin typeface="Calibri"/>
                <a:ea typeface="Calibri"/>
                <a:cs typeface="Calibri"/>
                <a:sym typeface="Calibri"/>
              </a:rPr>
              <a:t>j</a:t>
            </a:r>
            <a:r>
              <a:rPr b="0" i="0" lang="en-US" sz="2400" u="none">
                <a:solidFill>
                  <a:schemeClr val="dk1"/>
                </a:solidFill>
                <a:latin typeface="Calibri"/>
                <a:ea typeface="Calibri"/>
                <a:cs typeface="Calibri"/>
                <a:sym typeface="Calibri"/>
              </a:rPr>
              <a:t> to i</a:t>
            </a:r>
            <a:r>
              <a:rPr b="0" i="1" lang="en-US" sz="2400" u="none">
                <a:solidFill>
                  <a:schemeClr val="dk1"/>
                </a:solidFill>
                <a:latin typeface="Calibri"/>
                <a:ea typeface="Calibri"/>
                <a:cs typeface="Calibri"/>
                <a:sym typeface="Calibri"/>
              </a:rPr>
              <a:t>:</a:t>
            </a:r>
            <a:endParaRPr/>
          </a:p>
        </p:txBody>
      </p:sp>
      <p:pic>
        <p:nvPicPr>
          <p:cNvPr id="726" name="Google Shape;726;p80"/>
          <p:cNvPicPr preferRelativeResize="0"/>
          <p:nvPr/>
        </p:nvPicPr>
        <p:blipFill rotWithShape="1">
          <a:blip r:embed="rId4">
            <a:alphaModFix/>
          </a:blip>
          <a:srcRect b="0" l="0" r="0" t="0"/>
          <a:stretch/>
        </p:blipFill>
        <p:spPr>
          <a:xfrm>
            <a:off x="339725" y="3101578"/>
            <a:ext cx="3149202" cy="1176338"/>
          </a:xfrm>
          <a:prstGeom prst="rect">
            <a:avLst/>
          </a:prstGeom>
          <a:noFill/>
          <a:ln>
            <a:noFill/>
          </a:ln>
        </p:spPr>
      </p:pic>
      <p:sp>
        <p:nvSpPr>
          <p:cNvPr id="727" name="Google Shape;727;p80"/>
          <p:cNvSpPr txBox="1"/>
          <p:nvPr/>
        </p:nvSpPr>
        <p:spPr>
          <a:xfrm>
            <a:off x="4724400" y="3295650"/>
            <a:ext cx="2514600" cy="11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if a link from </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page </a:t>
            </a:r>
            <a:r>
              <a:rPr b="0" i="1" lang="en-US" sz="2400" u="none">
                <a:solidFill>
                  <a:schemeClr val="dk1"/>
                </a:solidFill>
                <a:latin typeface="Calibri"/>
                <a:ea typeface="Calibri"/>
                <a:cs typeface="Calibri"/>
                <a:sym typeface="Calibri"/>
              </a:rPr>
              <a:t>j</a:t>
            </a:r>
            <a:r>
              <a:rPr b="0" i="0" lang="en-US" sz="2400" u="none">
                <a:solidFill>
                  <a:schemeClr val="dk1"/>
                </a:solidFill>
                <a:latin typeface="Calibri"/>
                <a:ea typeface="Calibri"/>
                <a:cs typeface="Calibri"/>
                <a:sym typeface="Calibri"/>
              </a:rPr>
              <a:t> to </a:t>
            </a:r>
            <a:r>
              <a:rPr b="0" i="1" lang="en-US" sz="2400" u="none">
                <a:solidFill>
                  <a:schemeClr val="dk1"/>
                </a:solidFill>
                <a:latin typeface="Calibri"/>
                <a:ea typeface="Calibri"/>
                <a:cs typeface="Calibri"/>
                <a:sym typeface="Calibri"/>
              </a:rPr>
              <a:t>i</a:t>
            </a:r>
            <a:endParaRPr/>
          </a:p>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exists, otherwise </a:t>
            </a:r>
            <a:endParaRPr/>
          </a:p>
        </p:txBody>
      </p:sp>
      <p:pic>
        <p:nvPicPr>
          <p:cNvPr id="728" name="Google Shape;728;p80"/>
          <p:cNvPicPr preferRelativeResize="0"/>
          <p:nvPr/>
        </p:nvPicPr>
        <p:blipFill rotWithShape="1">
          <a:blip r:embed="rId5">
            <a:alphaModFix/>
          </a:blip>
          <a:srcRect b="0" l="0" r="0" t="0"/>
          <a:stretch/>
        </p:blipFill>
        <p:spPr>
          <a:xfrm>
            <a:off x="7391400" y="3340894"/>
            <a:ext cx="1341836" cy="1173956"/>
          </a:xfrm>
          <a:prstGeom prst="rect">
            <a:avLst/>
          </a:prstGeom>
          <a:noFill/>
          <a:ln>
            <a:noFill/>
          </a:ln>
        </p:spPr>
      </p:pic>
      <p:cxnSp>
        <p:nvCxnSpPr>
          <p:cNvPr id="729" name="Google Shape;729;p80"/>
          <p:cNvCxnSpPr>
            <a:stCxn id="730" idx="0"/>
          </p:cNvCxnSpPr>
          <p:nvPr/>
        </p:nvCxnSpPr>
        <p:spPr>
          <a:xfrm flipH="1" rot="10800000">
            <a:off x="1295400" y="4198697"/>
            <a:ext cx="76200" cy="310200"/>
          </a:xfrm>
          <a:prstGeom prst="straightConnector1">
            <a:avLst/>
          </a:prstGeom>
          <a:noFill/>
          <a:ln cap="flat" cmpd="sng" w="25400">
            <a:solidFill>
              <a:srgbClr val="C00000"/>
            </a:solidFill>
            <a:prstDash val="solid"/>
            <a:miter lim="800000"/>
            <a:headEnd len="sm" w="sm" type="none"/>
            <a:tailEnd len="med" w="med" type="stealth"/>
          </a:ln>
        </p:spPr>
      </p:cxnSp>
      <p:sp>
        <p:nvSpPr>
          <p:cNvPr id="730" name="Google Shape;730;p80"/>
          <p:cNvSpPr txBox="1"/>
          <p:nvPr/>
        </p:nvSpPr>
        <p:spPr>
          <a:xfrm>
            <a:off x="152400" y="4508897"/>
            <a:ext cx="2286000" cy="25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a:solidFill>
                  <a:schemeClr val="dk1"/>
                </a:solidFill>
                <a:latin typeface="Calibri"/>
                <a:ea typeface="Calibri"/>
                <a:cs typeface="Calibri"/>
                <a:sym typeface="Calibri"/>
              </a:rPr>
              <a:t>Total num of pages</a:t>
            </a:r>
            <a:endParaRPr/>
          </a:p>
        </p:txBody>
      </p:sp>
      <p:cxnSp>
        <p:nvCxnSpPr>
          <p:cNvPr id="731" name="Google Shape;731;p80"/>
          <p:cNvCxnSpPr/>
          <p:nvPr/>
        </p:nvCxnSpPr>
        <p:spPr>
          <a:xfrm rot="10800000">
            <a:off x="3202150" y="4274675"/>
            <a:ext cx="28500" cy="298800"/>
          </a:xfrm>
          <a:prstGeom prst="straightConnector1">
            <a:avLst/>
          </a:prstGeom>
          <a:noFill/>
          <a:ln cap="flat" cmpd="sng" w="25400">
            <a:solidFill>
              <a:srgbClr val="C00000"/>
            </a:solidFill>
            <a:prstDash val="solid"/>
            <a:miter lim="800000"/>
            <a:headEnd len="sm" w="sm" type="none"/>
            <a:tailEnd len="med" w="med" type="stealth"/>
          </a:ln>
        </p:spPr>
      </p:cxnSp>
      <p:sp>
        <p:nvSpPr>
          <p:cNvPr id="732" name="Google Shape;732;p80"/>
          <p:cNvSpPr txBox="1"/>
          <p:nvPr/>
        </p:nvSpPr>
        <p:spPr>
          <a:xfrm>
            <a:off x="2438400" y="4533897"/>
            <a:ext cx="2286000" cy="25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a:solidFill>
                  <a:schemeClr val="dk1"/>
                </a:solidFill>
                <a:latin typeface="Calibri"/>
                <a:ea typeface="Calibri"/>
                <a:cs typeface="Calibri"/>
                <a:sym typeface="Calibri"/>
              </a:rPr>
              <a:t>Total outlinks from page </a:t>
            </a:r>
            <a:r>
              <a:rPr b="0" i="1" lang="en-US" sz="1600" u="none">
                <a:solidFill>
                  <a:schemeClr val="dk1"/>
                </a:solidFill>
                <a:latin typeface="Calibri"/>
                <a:ea typeface="Calibri"/>
                <a:cs typeface="Calibri"/>
                <a:sym typeface="Calibri"/>
              </a:rPr>
              <a:t>j</a:t>
            </a:r>
            <a:endParaRPr/>
          </a:p>
        </p:txBody>
      </p:sp>
      <p:sp>
        <p:nvSpPr>
          <p:cNvPr id="733" name="Google Shape;733;p8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Matrix Example</a:t>
            </a:r>
            <a:endParaRPr/>
          </a:p>
        </p:txBody>
      </p:sp>
      <p:sp>
        <p:nvSpPr>
          <p:cNvPr id="739" name="Google Shape;739;p81"/>
          <p:cNvSpPr txBox="1"/>
          <p:nvPr/>
        </p:nvSpPr>
        <p:spPr>
          <a:xfrm>
            <a:off x="935025" y="1360266"/>
            <a:ext cx="1219200" cy="24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PR</a:t>
            </a:r>
            <a:r>
              <a:rPr b="0" baseline="-25000" i="0" lang="en-US" sz="2900" u="none">
                <a:solidFill>
                  <a:schemeClr val="dk1"/>
                </a:solidFill>
                <a:latin typeface="Calibri"/>
                <a:ea typeface="Calibri"/>
                <a:cs typeface="Calibri"/>
                <a:sym typeface="Calibri"/>
              </a:rPr>
              <a:t>A</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PR</a:t>
            </a:r>
            <a:r>
              <a:rPr b="0" baseline="-25000" i="0" lang="en-US" sz="2900" u="none">
                <a:solidFill>
                  <a:schemeClr val="dk1"/>
                </a:solidFill>
                <a:latin typeface="Calibri"/>
                <a:ea typeface="Calibri"/>
                <a:cs typeface="Calibri"/>
                <a:sym typeface="Calibri"/>
              </a:rPr>
              <a:t>B</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PR</a:t>
            </a:r>
            <a:r>
              <a:rPr b="0" baseline="-25000" i="0" lang="en-US" sz="2900" u="none">
                <a:solidFill>
                  <a:schemeClr val="dk1"/>
                </a:solidFill>
                <a:latin typeface="Calibri"/>
                <a:ea typeface="Calibri"/>
                <a:cs typeface="Calibri"/>
                <a:sym typeface="Calibri"/>
              </a:rPr>
              <a:t>C</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PR</a:t>
            </a:r>
            <a:r>
              <a:rPr b="0" baseline="-25000" i="0" lang="en-US" sz="2900" u="none">
                <a:solidFill>
                  <a:schemeClr val="dk1"/>
                </a:solidFill>
                <a:latin typeface="Calibri"/>
                <a:ea typeface="Calibri"/>
                <a:cs typeface="Calibri"/>
                <a:sym typeface="Calibri"/>
              </a:rPr>
              <a:t>D</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PR</a:t>
            </a:r>
            <a:r>
              <a:rPr b="0" baseline="-25000" i="0" lang="en-US" sz="2900" u="none">
                <a:solidFill>
                  <a:schemeClr val="dk1"/>
                </a:solidFill>
                <a:latin typeface="Calibri"/>
                <a:ea typeface="Calibri"/>
                <a:cs typeface="Calibri"/>
                <a:sym typeface="Calibri"/>
              </a:rPr>
              <a:t>E</a:t>
            </a:r>
            <a:endParaRPr sz="700"/>
          </a:p>
          <a:p>
            <a:pPr indent="0" lvl="0" marL="0" marR="0" rtl="0" algn="l">
              <a:lnSpc>
                <a:spcPct val="100000"/>
              </a:lnSpc>
              <a:spcBef>
                <a:spcPts val="0"/>
              </a:spcBef>
              <a:spcAft>
                <a:spcPts val="0"/>
              </a:spcAft>
              <a:buNone/>
            </a:pPr>
            <a:r>
              <a:t/>
            </a:r>
            <a:endParaRPr b="0" baseline="-25000" i="0" sz="2900" u="none">
              <a:solidFill>
                <a:schemeClr val="dk1"/>
              </a:solidFill>
              <a:latin typeface="Calibri"/>
              <a:ea typeface="Calibri"/>
              <a:cs typeface="Calibri"/>
              <a:sym typeface="Calibri"/>
            </a:endParaRPr>
          </a:p>
        </p:txBody>
      </p:sp>
      <p:grpSp>
        <p:nvGrpSpPr>
          <p:cNvPr id="740" name="Google Shape;740;p81"/>
          <p:cNvGrpSpPr/>
          <p:nvPr/>
        </p:nvGrpSpPr>
        <p:grpSpPr>
          <a:xfrm>
            <a:off x="747158" y="1351241"/>
            <a:ext cx="217742" cy="2358866"/>
            <a:chOff x="0" y="0"/>
            <a:chExt cx="165191776" cy="2147483647"/>
          </a:xfrm>
        </p:grpSpPr>
        <p:cxnSp>
          <p:nvCxnSpPr>
            <p:cNvPr id="741" name="Google Shape;741;p81"/>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42" name="Google Shape;742;p81"/>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43" name="Google Shape;743;p81"/>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744" name="Google Shape;744;p81"/>
          <p:cNvGrpSpPr/>
          <p:nvPr/>
        </p:nvGrpSpPr>
        <p:grpSpPr>
          <a:xfrm flipH="1">
            <a:off x="1646945" y="1355644"/>
            <a:ext cx="217742" cy="2358866"/>
            <a:chOff x="0" y="0"/>
            <a:chExt cx="165191765" cy="2147483647"/>
          </a:xfrm>
        </p:grpSpPr>
        <p:cxnSp>
          <p:nvCxnSpPr>
            <p:cNvPr id="745" name="Google Shape;745;p81"/>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46" name="Google Shape;746;p81"/>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47" name="Google Shape;747;p81"/>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748" name="Google Shape;748;p81"/>
          <p:cNvSpPr txBox="1"/>
          <p:nvPr/>
        </p:nvSpPr>
        <p:spPr>
          <a:xfrm>
            <a:off x="2209800" y="2286000"/>
            <a:ext cx="609600" cy="4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t>
            </a:r>
            <a:endParaRPr/>
          </a:p>
        </p:txBody>
      </p:sp>
      <p:grpSp>
        <p:nvGrpSpPr>
          <p:cNvPr id="749" name="Google Shape;749;p81"/>
          <p:cNvGrpSpPr/>
          <p:nvPr/>
        </p:nvGrpSpPr>
        <p:grpSpPr>
          <a:xfrm>
            <a:off x="2935608" y="1369880"/>
            <a:ext cx="217742" cy="2358866"/>
            <a:chOff x="0" y="0"/>
            <a:chExt cx="165191776" cy="2147483647"/>
          </a:xfrm>
        </p:grpSpPr>
        <p:cxnSp>
          <p:nvCxnSpPr>
            <p:cNvPr id="750" name="Google Shape;750;p81"/>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51" name="Google Shape;751;p81"/>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52" name="Google Shape;752;p81"/>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753" name="Google Shape;753;p81"/>
          <p:cNvGrpSpPr/>
          <p:nvPr/>
        </p:nvGrpSpPr>
        <p:grpSpPr>
          <a:xfrm flipH="1">
            <a:off x="6349995" y="1293827"/>
            <a:ext cx="217742" cy="2358866"/>
            <a:chOff x="0" y="0"/>
            <a:chExt cx="165191765" cy="2147483647"/>
          </a:xfrm>
        </p:grpSpPr>
        <p:cxnSp>
          <p:nvCxnSpPr>
            <p:cNvPr id="754" name="Google Shape;754;p81"/>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55" name="Google Shape;755;p81"/>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56" name="Google Shape;756;p81"/>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757" name="Google Shape;757;p81"/>
          <p:cNvSpPr txBox="1"/>
          <p:nvPr/>
        </p:nvSpPr>
        <p:spPr>
          <a:xfrm>
            <a:off x="3124200" y="1314450"/>
            <a:ext cx="3247500" cy="25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       .     </a:t>
            </a:r>
            <a:r>
              <a:rPr b="0" i="0" lang="en-US" sz="2100" u="none">
                <a:solidFill>
                  <a:schemeClr val="dk1"/>
                </a:solidFill>
                <a:latin typeface="Calibri"/>
                <a:ea typeface="Calibri"/>
                <a:cs typeface="Calibri"/>
                <a:sym typeface="Calibri"/>
              </a:rPr>
              <a:t>.03       </a:t>
            </a:r>
            <a:r>
              <a:rPr b="0" i="0" lang="en-US" sz="2900" u="none">
                <a:solidFill>
                  <a:schemeClr val="dk1"/>
                </a:solidFill>
                <a:latin typeface="Calibri"/>
                <a:ea typeface="Calibri"/>
                <a:cs typeface="Calibri"/>
                <a:sym typeface="Calibri"/>
              </a:rPr>
              <a:t>.        .   </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       .       .       .       .   </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       .       .       .       .   </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       .       .       .       .   </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    </a:t>
            </a:r>
            <a:r>
              <a:rPr b="0" i="0" lang="en-US" sz="2100" u="none">
                <a:solidFill>
                  <a:schemeClr val="dk1"/>
                </a:solidFill>
                <a:latin typeface="Calibri"/>
                <a:ea typeface="Calibri"/>
                <a:cs typeface="Calibri"/>
                <a:sym typeface="Calibri"/>
              </a:rPr>
              <a:t>.243</a:t>
            </a:r>
            <a:r>
              <a:rPr b="0" i="0" lang="en-US" sz="2900" u="none">
                <a:solidFill>
                  <a:schemeClr val="dk1"/>
                </a:solidFill>
                <a:latin typeface="Calibri"/>
                <a:ea typeface="Calibri"/>
                <a:cs typeface="Calibri"/>
                <a:sym typeface="Calibri"/>
              </a:rPr>
              <a:t>     .       .       .   </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baseline="-25000" i="0" sz="2900" u="none">
              <a:solidFill>
                <a:schemeClr val="dk1"/>
              </a:solidFill>
              <a:latin typeface="Calibri"/>
              <a:ea typeface="Calibri"/>
              <a:cs typeface="Calibri"/>
              <a:sym typeface="Calibri"/>
            </a:endParaRPr>
          </a:p>
        </p:txBody>
      </p:sp>
      <p:grpSp>
        <p:nvGrpSpPr>
          <p:cNvPr id="758" name="Google Shape;758;p81"/>
          <p:cNvGrpSpPr/>
          <p:nvPr/>
        </p:nvGrpSpPr>
        <p:grpSpPr>
          <a:xfrm>
            <a:off x="6821808" y="1307921"/>
            <a:ext cx="217742" cy="2358866"/>
            <a:chOff x="0" y="0"/>
            <a:chExt cx="165191776" cy="2147483647"/>
          </a:xfrm>
        </p:grpSpPr>
        <p:cxnSp>
          <p:nvCxnSpPr>
            <p:cNvPr id="759" name="Google Shape;759;p81"/>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60" name="Google Shape;760;p81"/>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61" name="Google Shape;761;p81"/>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762" name="Google Shape;762;p81"/>
          <p:cNvGrpSpPr/>
          <p:nvPr/>
        </p:nvGrpSpPr>
        <p:grpSpPr>
          <a:xfrm flipH="1">
            <a:off x="7431020" y="1307936"/>
            <a:ext cx="217742" cy="2358866"/>
            <a:chOff x="0" y="0"/>
            <a:chExt cx="165191765" cy="2147483647"/>
          </a:xfrm>
        </p:grpSpPr>
        <p:cxnSp>
          <p:nvCxnSpPr>
            <p:cNvPr id="763" name="Google Shape;763;p81"/>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64" name="Google Shape;764;p81"/>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765" name="Google Shape;765;p81"/>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766" name="Google Shape;766;p81"/>
          <p:cNvSpPr txBox="1"/>
          <p:nvPr/>
        </p:nvSpPr>
        <p:spPr>
          <a:xfrm>
            <a:off x="6974600" y="1304325"/>
            <a:ext cx="532500" cy="24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.2</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.2</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.2</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.2</a:t>
            </a:r>
            <a:endParaRPr sz="700"/>
          </a:p>
          <a:p>
            <a:pPr indent="0" lvl="0" marL="0" marR="0" rtl="0" algn="l">
              <a:lnSpc>
                <a:spcPct val="100000"/>
              </a:lnSpc>
              <a:spcBef>
                <a:spcPts val="0"/>
              </a:spcBef>
              <a:spcAft>
                <a:spcPts val="0"/>
              </a:spcAft>
              <a:buClr>
                <a:schemeClr val="dk1"/>
              </a:buClr>
              <a:buSzPts val="3600"/>
              <a:buFont typeface="Calibri"/>
              <a:buNone/>
            </a:pPr>
            <a:r>
              <a:rPr b="0" i="0" lang="en-US" sz="2900" u="none">
                <a:solidFill>
                  <a:schemeClr val="dk1"/>
                </a:solidFill>
                <a:latin typeface="Calibri"/>
                <a:ea typeface="Calibri"/>
                <a:cs typeface="Calibri"/>
                <a:sym typeface="Calibri"/>
              </a:rPr>
              <a:t>.2</a:t>
            </a:r>
            <a:endParaRPr b="0" baseline="-25000" i="0" sz="29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baseline="-25000" i="0" sz="2900" u="none">
              <a:solidFill>
                <a:schemeClr val="dk1"/>
              </a:solidFill>
              <a:latin typeface="Calibri"/>
              <a:ea typeface="Calibri"/>
              <a:cs typeface="Calibri"/>
              <a:sym typeface="Calibri"/>
            </a:endParaRPr>
          </a:p>
        </p:txBody>
      </p:sp>
      <p:pic>
        <p:nvPicPr>
          <p:cNvPr id="767" name="Google Shape;767;p81"/>
          <p:cNvPicPr preferRelativeResize="0"/>
          <p:nvPr/>
        </p:nvPicPr>
        <p:blipFill rotWithShape="1">
          <a:blip r:embed="rId3">
            <a:alphaModFix/>
          </a:blip>
          <a:srcRect b="0" l="0" r="0" t="0"/>
          <a:stretch/>
        </p:blipFill>
        <p:spPr>
          <a:xfrm>
            <a:off x="935037" y="3771900"/>
            <a:ext cx="3211113" cy="742950"/>
          </a:xfrm>
          <a:prstGeom prst="rect">
            <a:avLst/>
          </a:prstGeom>
          <a:noFill/>
          <a:ln>
            <a:noFill/>
          </a:ln>
        </p:spPr>
      </p:pic>
      <p:cxnSp>
        <p:nvCxnSpPr>
          <p:cNvPr id="768" name="Google Shape;768;p81"/>
          <p:cNvCxnSpPr/>
          <p:nvPr/>
        </p:nvCxnSpPr>
        <p:spPr>
          <a:xfrm flipH="1" rot="10800000">
            <a:off x="3557975" y="3485925"/>
            <a:ext cx="326100" cy="406500"/>
          </a:xfrm>
          <a:prstGeom prst="straightConnector1">
            <a:avLst/>
          </a:prstGeom>
          <a:noFill/>
          <a:ln cap="flat" cmpd="sng" w="25400">
            <a:solidFill>
              <a:srgbClr val="C00000"/>
            </a:solidFill>
            <a:prstDash val="solid"/>
            <a:miter lim="800000"/>
            <a:headEnd len="sm" w="sm" type="none"/>
            <a:tailEnd len="med" w="med" type="stealth"/>
          </a:ln>
        </p:spPr>
      </p:cxnSp>
      <p:sp>
        <p:nvSpPr>
          <p:cNvPr id="769" name="Google Shape;769;p81"/>
          <p:cNvSpPr txBox="1"/>
          <p:nvPr/>
        </p:nvSpPr>
        <p:spPr>
          <a:xfrm>
            <a:off x="1486050" y="4481800"/>
            <a:ext cx="36873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 .15/5 + (1 – .15)/4 = </a:t>
            </a:r>
            <a:r>
              <a:rPr b="1" i="0" lang="en-US" sz="2200" u="none">
                <a:solidFill>
                  <a:schemeClr val="dk1"/>
                </a:solidFill>
                <a:latin typeface="Calibri"/>
                <a:ea typeface="Calibri"/>
                <a:cs typeface="Calibri"/>
                <a:sym typeface="Calibri"/>
              </a:rPr>
              <a:t>.243</a:t>
            </a:r>
            <a:endParaRPr b="1" sz="1200"/>
          </a:p>
        </p:txBody>
      </p:sp>
      <p:cxnSp>
        <p:nvCxnSpPr>
          <p:cNvPr id="770" name="Google Shape;770;p81"/>
          <p:cNvCxnSpPr>
            <a:stCxn id="771" idx="0"/>
          </p:cNvCxnSpPr>
          <p:nvPr/>
        </p:nvCxnSpPr>
        <p:spPr>
          <a:xfrm rot="10800000">
            <a:off x="7239000" y="3657450"/>
            <a:ext cx="304800" cy="514500"/>
          </a:xfrm>
          <a:prstGeom prst="straightConnector1">
            <a:avLst/>
          </a:prstGeom>
          <a:noFill/>
          <a:ln cap="flat" cmpd="sng" w="25400">
            <a:solidFill>
              <a:srgbClr val="C00000"/>
            </a:solidFill>
            <a:prstDash val="solid"/>
            <a:miter lim="800000"/>
            <a:headEnd len="sm" w="sm" type="none"/>
            <a:tailEnd len="med" w="med" type="stealth"/>
          </a:ln>
        </p:spPr>
      </p:cxnSp>
      <p:sp>
        <p:nvSpPr>
          <p:cNvPr id="771" name="Google Shape;771;p81"/>
          <p:cNvSpPr txBox="1"/>
          <p:nvPr/>
        </p:nvSpPr>
        <p:spPr>
          <a:xfrm>
            <a:off x="6248400" y="4171950"/>
            <a:ext cx="2590800" cy="62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Init PR values</a:t>
            </a:r>
            <a:endParaRPr sz="1200"/>
          </a:p>
          <a:p>
            <a:pPr indent="0" lvl="0" marL="0" marR="0" rtl="0" algn="ctr">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1/|P| </a:t>
            </a:r>
            <a:endParaRPr sz="1200"/>
          </a:p>
        </p:txBody>
      </p:sp>
      <p:cxnSp>
        <p:nvCxnSpPr>
          <p:cNvPr id="772" name="Google Shape;772;p81"/>
          <p:cNvCxnSpPr/>
          <p:nvPr/>
        </p:nvCxnSpPr>
        <p:spPr>
          <a:xfrm rot="5400000">
            <a:off x="4768875" y="1314450"/>
            <a:ext cx="228600" cy="228600"/>
          </a:xfrm>
          <a:prstGeom prst="straightConnector1">
            <a:avLst/>
          </a:prstGeom>
          <a:noFill/>
          <a:ln cap="flat" cmpd="sng" w="25400">
            <a:solidFill>
              <a:srgbClr val="C00000"/>
            </a:solidFill>
            <a:prstDash val="solid"/>
            <a:miter lim="800000"/>
            <a:headEnd len="sm" w="sm" type="none"/>
            <a:tailEnd len="med" w="med" type="stealth"/>
          </a:ln>
        </p:spPr>
      </p:cxnSp>
      <p:sp>
        <p:nvSpPr>
          <p:cNvPr id="773" name="Google Shape;773;p81"/>
          <p:cNvSpPr txBox="1"/>
          <p:nvPr/>
        </p:nvSpPr>
        <p:spPr>
          <a:xfrm>
            <a:off x="2781450" y="947325"/>
            <a:ext cx="4299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100" u="none">
                <a:solidFill>
                  <a:schemeClr val="dk1"/>
                </a:solidFill>
                <a:latin typeface="Calibri"/>
                <a:ea typeface="Calibri"/>
                <a:cs typeface="Calibri"/>
                <a:sym typeface="Calibri"/>
              </a:rPr>
              <a:t>No link from C to A, so value = .15/5</a:t>
            </a:r>
            <a:endParaRPr sz="1100"/>
          </a:p>
        </p:txBody>
      </p:sp>
      <p:sp>
        <p:nvSpPr>
          <p:cNvPr id="774" name="Google Shape;774;p8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775" name="Google Shape;775;p81"/>
          <p:cNvPicPr preferRelativeResize="0"/>
          <p:nvPr/>
        </p:nvPicPr>
        <p:blipFill rotWithShape="1">
          <a:blip r:embed="rId4">
            <a:alphaModFix/>
          </a:blip>
          <a:srcRect b="0" l="0" r="0" t="0"/>
          <a:stretch/>
        </p:blipFill>
        <p:spPr>
          <a:xfrm>
            <a:off x="60978" y="26075"/>
            <a:ext cx="1462622" cy="126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Crawler Components</a:t>
            </a:r>
            <a:endParaRPr/>
          </a:p>
        </p:txBody>
      </p:sp>
      <p:pic>
        <p:nvPicPr>
          <p:cNvPr id="134" name="Google Shape;134;p19"/>
          <p:cNvPicPr preferRelativeResize="0"/>
          <p:nvPr/>
        </p:nvPicPr>
        <p:blipFill rotWithShape="1">
          <a:blip r:embed="rId3">
            <a:alphaModFix/>
          </a:blip>
          <a:srcRect b="0" l="0" r="0" t="23212"/>
          <a:stretch/>
        </p:blipFill>
        <p:spPr>
          <a:xfrm>
            <a:off x="1844875" y="1229075"/>
            <a:ext cx="5454249" cy="3071974"/>
          </a:xfrm>
          <a:prstGeom prst="rect">
            <a:avLst/>
          </a:prstGeom>
          <a:noFill/>
          <a:ln>
            <a:noFill/>
          </a:ln>
        </p:spPr>
      </p:pic>
      <p:sp>
        <p:nvSpPr>
          <p:cNvPr id="135" name="Google Shape;135;p19"/>
          <p:cNvSpPr txBox="1"/>
          <p:nvPr/>
        </p:nvSpPr>
        <p:spPr>
          <a:xfrm>
            <a:off x="381000" y="4552950"/>
            <a:ext cx="83820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rPr b="0" i="0" lang="en-US" sz="1400" u="none">
                <a:solidFill>
                  <a:schemeClr val="dk1"/>
                </a:solidFill>
                <a:latin typeface="Calibri"/>
                <a:ea typeface="Calibri"/>
                <a:cs typeface="Calibri"/>
                <a:sym typeface="Calibri"/>
              </a:rPr>
              <a:t>Figure: McCown, </a:t>
            </a:r>
            <a:r>
              <a:rPr b="0" i="1" lang="en-US" sz="1400" u="none">
                <a:solidFill>
                  <a:schemeClr val="dk1"/>
                </a:solidFill>
                <a:latin typeface="Calibri"/>
                <a:ea typeface="Calibri"/>
                <a:cs typeface="Calibri"/>
                <a:sym typeface="Calibri"/>
              </a:rPr>
              <a:t>Lazy Preservation: Reconstructing Websites from the Web Infrastructure</a:t>
            </a:r>
            <a:r>
              <a:rPr b="0" i="0" lang="en-US" sz="1400" u="none">
                <a:solidFill>
                  <a:schemeClr val="dk1"/>
                </a:solidFill>
                <a:latin typeface="Calibri"/>
                <a:ea typeface="Calibri"/>
                <a:cs typeface="Calibri"/>
                <a:sym typeface="Calibri"/>
              </a:rPr>
              <a:t>, Dissertation, 2007</a:t>
            </a:r>
            <a:endParaRPr/>
          </a:p>
        </p:txBody>
      </p:sp>
      <p:sp>
        <p:nvSpPr>
          <p:cNvPr id="136" name="Google Shape;136;p1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781" name="Google Shape;781;p82"/>
          <p:cNvPicPr preferRelativeResize="0"/>
          <p:nvPr/>
        </p:nvPicPr>
        <p:blipFill>
          <a:blip r:embed="rId3">
            <a:alphaModFix/>
          </a:blip>
          <a:stretch>
            <a:fillRect/>
          </a:stretch>
        </p:blipFill>
        <p:spPr>
          <a:xfrm>
            <a:off x="2568350" y="43856"/>
            <a:ext cx="4007289" cy="4825818"/>
          </a:xfrm>
          <a:prstGeom prst="rect">
            <a:avLst/>
          </a:prstGeom>
          <a:noFill/>
          <a:ln cap="flat" cmpd="sng" w="9525">
            <a:solidFill>
              <a:srgbClr val="000000"/>
            </a:solidFill>
            <a:prstDash val="solid"/>
            <a:round/>
            <a:headEnd len="sm" w="sm" type="none"/>
            <a:tailEnd len="sm" w="sm" type="none"/>
          </a:ln>
        </p:spPr>
      </p:pic>
      <p:sp>
        <p:nvSpPr>
          <p:cNvPr id="782" name="Google Shape;782;p82"/>
          <p:cNvSpPr txBox="1"/>
          <p:nvPr/>
        </p:nvSpPr>
        <p:spPr>
          <a:xfrm>
            <a:off x="5760900" y="3006775"/>
            <a:ext cx="2701800" cy="369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Visualizing the PageRank Model</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Check Your PageRank…</a:t>
            </a:r>
            <a:endParaRPr/>
          </a:p>
        </p:txBody>
      </p:sp>
      <p:sp>
        <p:nvSpPr>
          <p:cNvPr id="788" name="Google Shape;788;p83"/>
          <p:cNvSpPr txBox="1"/>
          <p:nvPr>
            <p:ph idx="1" type="body"/>
          </p:nvPr>
        </p:nvSpPr>
        <p:spPr>
          <a:xfrm>
            <a:off x="457200" y="1200150"/>
            <a:ext cx="8492100" cy="3394500"/>
          </a:xfrm>
          <a:prstGeom prst="rect">
            <a:avLst/>
          </a:prstGeom>
          <a:noFill/>
          <a:ln>
            <a:noFill/>
          </a:ln>
        </p:spPr>
        <p:txBody>
          <a:bodyPr anchorCtr="0" anchor="t" bIns="45700" lIns="91425" spcFirstLastPara="1" rIns="91425" wrap="square" tIns="45700">
            <a:noAutofit/>
          </a:bodyPr>
          <a:lstStyle/>
          <a:p>
            <a:pPr indent="-292100" lvl="0" marL="342900" marR="0" rtl="0" algn="l">
              <a:lnSpc>
                <a:spcPct val="100000"/>
              </a:lnSpc>
              <a:spcBef>
                <a:spcPts val="0"/>
              </a:spcBef>
              <a:spcAft>
                <a:spcPts val="0"/>
              </a:spcAft>
              <a:buClr>
                <a:schemeClr val="dk1"/>
              </a:buClr>
              <a:buSzPts val="2400"/>
              <a:buFont typeface="Arial"/>
              <a:buChar char="•"/>
            </a:pPr>
            <a:r>
              <a:rPr lang="en-US" sz="2400" u="sng">
                <a:solidFill>
                  <a:schemeClr val="hlink"/>
                </a:solidFill>
                <a:hlinkClick r:id="rId3"/>
              </a:rPr>
              <a:t>Check Google page rank instantly</a:t>
            </a:r>
            <a:r>
              <a:rPr b="0" i="0" lang="en-US" sz="2400" u="none">
                <a:solidFill>
                  <a:schemeClr val="dk1"/>
                </a:solidFill>
                <a:latin typeface="Calibri"/>
                <a:ea typeface="Calibri"/>
                <a:cs typeface="Calibri"/>
                <a:sym typeface="Calibri"/>
              </a:rPr>
              <a:t> </a:t>
            </a:r>
            <a:endParaRPr sz="2400"/>
          </a:p>
          <a:p>
            <a:pPr indent="0" lvl="0" marL="342900" marR="0" rtl="0" algn="l">
              <a:lnSpc>
                <a:spcPct val="100000"/>
              </a:lnSpc>
              <a:spcBef>
                <a:spcPts val="640"/>
              </a:spcBef>
              <a:spcAft>
                <a:spcPts val="0"/>
              </a:spcAft>
              <a:buNone/>
            </a:pPr>
            <a:r>
              <a:t/>
            </a:r>
            <a:endParaRPr sz="2600"/>
          </a:p>
          <a:p>
            <a:pPr indent="-304800" lvl="0" marL="342900" marR="0" rtl="0" algn="l">
              <a:lnSpc>
                <a:spcPct val="100000"/>
              </a:lnSpc>
              <a:spcBef>
                <a:spcPts val="640"/>
              </a:spcBef>
              <a:spcAft>
                <a:spcPts val="0"/>
              </a:spcAft>
              <a:buClr>
                <a:schemeClr val="dk1"/>
              </a:buClr>
              <a:buSzPts val="2600"/>
              <a:buFont typeface="Arial"/>
              <a:buChar char="•"/>
            </a:pPr>
            <a:r>
              <a:rPr lang="en-US" sz="2600"/>
              <a:t>9</a:t>
            </a:r>
            <a:r>
              <a:rPr b="0" i="0" lang="en-US" sz="2600" u="none">
                <a:solidFill>
                  <a:schemeClr val="dk1"/>
                </a:solidFill>
                <a:latin typeface="Calibri"/>
                <a:ea typeface="Calibri"/>
                <a:cs typeface="Calibri"/>
                <a:sym typeface="Calibri"/>
              </a:rPr>
              <a:t>/10: google.com, cnn.com</a:t>
            </a:r>
            <a:endParaRPr sz="2600"/>
          </a:p>
          <a:p>
            <a:pPr indent="-304800" lvl="0" marL="342900" marR="0" rtl="0" algn="l">
              <a:lnSpc>
                <a:spcPct val="10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7/10: www.cs.odu.edu</a:t>
            </a:r>
            <a:endParaRPr sz="2600"/>
          </a:p>
          <a:p>
            <a:pPr indent="-304800" lvl="0" marL="342900" rtl="0" algn="l">
              <a:spcBef>
                <a:spcPts val="640"/>
              </a:spcBef>
              <a:spcAft>
                <a:spcPts val="0"/>
              </a:spcAft>
              <a:buClr>
                <a:schemeClr val="dk1"/>
              </a:buClr>
              <a:buSzPts val="2600"/>
              <a:buFont typeface="Arial"/>
              <a:buChar char="•"/>
            </a:pPr>
            <a:r>
              <a:rPr lang="en-US" sz="2600"/>
              <a:t>5</a:t>
            </a:r>
            <a:r>
              <a:rPr lang="en-US" sz="2600"/>
              <a:t>/10: ws-dl.blogspot.com</a:t>
            </a:r>
            <a:endParaRPr sz="2600"/>
          </a:p>
          <a:p>
            <a:pPr indent="-304800" lvl="0" marL="342900" marR="0" rtl="0" algn="l">
              <a:lnSpc>
                <a:spcPct val="100000"/>
              </a:lnSpc>
              <a:spcBef>
                <a:spcPts val="640"/>
              </a:spcBef>
              <a:spcAft>
                <a:spcPts val="0"/>
              </a:spcAft>
              <a:buClr>
                <a:schemeClr val="dk1"/>
              </a:buClr>
              <a:buSzPts val="2600"/>
              <a:buFont typeface="Arial"/>
              <a:buChar char="•"/>
            </a:pPr>
            <a:r>
              <a:rPr lang="en-US" sz="2600"/>
              <a:t>2</a:t>
            </a:r>
            <a:r>
              <a:rPr b="0" i="0" lang="en-US" sz="2600" u="none">
                <a:solidFill>
                  <a:schemeClr val="dk1"/>
                </a:solidFill>
                <a:latin typeface="Calibri"/>
                <a:ea typeface="Calibri"/>
                <a:cs typeface="Calibri"/>
                <a:sym typeface="Calibri"/>
              </a:rPr>
              <a:t>/10: </a:t>
            </a:r>
            <a:r>
              <a:rPr lang="en-US" sz="2600"/>
              <a:t>lsufootball.net</a:t>
            </a:r>
            <a:endParaRPr sz="2600"/>
          </a:p>
        </p:txBody>
      </p:sp>
      <p:sp>
        <p:nvSpPr>
          <p:cNvPr id="789" name="Google Shape;789;p8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90" name="Google Shape;790;p83"/>
          <p:cNvSpPr txBox="1"/>
          <p:nvPr/>
        </p:nvSpPr>
        <p:spPr>
          <a:xfrm>
            <a:off x="165550" y="4498950"/>
            <a:ext cx="17529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updated Feb 2020</a:t>
            </a: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PageRank Issues</a:t>
            </a:r>
            <a:endParaRPr/>
          </a:p>
        </p:txBody>
      </p:sp>
      <p:sp>
        <p:nvSpPr>
          <p:cNvPr id="796" name="Google Shape;796;p84"/>
          <p:cNvSpPr txBox="1"/>
          <p:nvPr>
            <p:ph idx="1" type="body"/>
          </p:nvPr>
        </p:nvSpPr>
        <p:spPr>
          <a:xfrm>
            <a:off x="457200" y="1200150"/>
            <a:ext cx="8229600" cy="29979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8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Rich-get-richer phenomenon</a:t>
            </a:r>
            <a:endParaRPr sz="27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May be difficult for new pages with few inlinks to compete with older, highly linked pages with high PageRank</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Could promote small fraction of new pages at random</a:t>
            </a:r>
            <a:r>
              <a:rPr b="0" baseline="30000" i="0" lang="en-US" sz="2100" u="none" cap="none" strike="noStrike">
                <a:solidFill>
                  <a:schemeClr val="dk1"/>
                </a:solidFill>
                <a:latin typeface="Calibri"/>
                <a:ea typeface="Calibri"/>
                <a:cs typeface="Calibri"/>
                <a:sym typeface="Calibri"/>
              </a:rPr>
              <a:t>1</a:t>
            </a:r>
            <a:r>
              <a:rPr b="0" i="0" lang="en-US" sz="2100" u="none" cap="none" strike="noStrike">
                <a:solidFill>
                  <a:schemeClr val="dk1"/>
                </a:solidFill>
                <a:latin typeface="Calibri"/>
                <a:ea typeface="Calibri"/>
                <a:cs typeface="Calibri"/>
                <a:sym typeface="Calibri"/>
              </a:rPr>
              <a:t> or add decay factor to links</a:t>
            </a:r>
            <a:endParaRPr b="0" baseline="30000" i="0" sz="2100" u="none" cap="none" strike="noStrike">
              <a:solidFill>
                <a:schemeClr val="dk1"/>
              </a:solidFill>
              <a:latin typeface="Calibri"/>
              <a:ea typeface="Calibri"/>
              <a:cs typeface="Calibri"/>
              <a:sym typeface="Calibri"/>
            </a:endParaRPr>
          </a:p>
          <a:p>
            <a:pPr indent="0" lvl="0" marL="342900" marR="0" rtl="0" algn="l">
              <a:lnSpc>
                <a:spcPct val="80000"/>
              </a:lnSpc>
              <a:spcBef>
                <a:spcPts val="600"/>
              </a:spcBef>
              <a:spcAft>
                <a:spcPts val="0"/>
              </a:spcAft>
              <a:buNone/>
            </a:pPr>
            <a:r>
              <a:t/>
            </a:r>
            <a:endParaRPr sz="500"/>
          </a:p>
          <a:p>
            <a:pPr indent="-311150" lvl="0" marL="342900" marR="0" rtl="0" algn="l">
              <a:lnSpc>
                <a:spcPct val="8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Study</a:t>
            </a:r>
            <a:r>
              <a:rPr b="0" baseline="30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 showed just counting number of inlinks gives similar ranking as PageRank</a:t>
            </a:r>
            <a:endParaRPr sz="27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Study was on small scale and pages were not necessarily "typical" </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Counting inlinks more susceptible to spamming</a:t>
            </a:r>
            <a:endParaRPr sz="2300"/>
          </a:p>
        </p:txBody>
      </p:sp>
      <p:sp>
        <p:nvSpPr>
          <p:cNvPr id="797" name="Google Shape;797;p84"/>
          <p:cNvSpPr txBox="1"/>
          <p:nvPr/>
        </p:nvSpPr>
        <p:spPr>
          <a:xfrm>
            <a:off x="76200" y="4381500"/>
            <a:ext cx="7670700" cy="48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aseline="30000" i="0" lang="en-US" u="none">
                <a:solidFill>
                  <a:schemeClr val="dk1"/>
                </a:solidFill>
                <a:latin typeface="Calibri"/>
                <a:ea typeface="Calibri"/>
                <a:cs typeface="Calibri"/>
                <a:sym typeface="Calibri"/>
              </a:rPr>
              <a:t>1</a:t>
            </a:r>
            <a:r>
              <a:rPr i="0" lang="en-US" u="none">
                <a:solidFill>
                  <a:schemeClr val="dk1"/>
                </a:solidFill>
                <a:latin typeface="Calibri"/>
                <a:ea typeface="Calibri"/>
                <a:cs typeface="Calibri"/>
                <a:sym typeface="Calibri"/>
              </a:rPr>
              <a:t>Pandey et al., </a:t>
            </a:r>
            <a:r>
              <a:rPr i="0" lang="en-US" u="sng">
                <a:solidFill>
                  <a:schemeClr val="hlink"/>
                </a:solidFill>
                <a:latin typeface="Calibri"/>
                <a:ea typeface="Calibri"/>
                <a:cs typeface="Calibri"/>
                <a:sym typeface="Calibri"/>
                <a:hlinkClick r:id="rId3"/>
              </a:rPr>
              <a:t>Shuffling a stacked deck</a:t>
            </a:r>
            <a:r>
              <a:rPr i="0" lang="en-US" u="none">
                <a:solidFill>
                  <a:schemeClr val="dk1"/>
                </a:solidFill>
                <a:latin typeface="Calibri"/>
                <a:ea typeface="Calibri"/>
                <a:cs typeface="Calibri"/>
                <a:sym typeface="Calibri"/>
              </a:rPr>
              <a:t>, VLDB 2005, </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rPr baseline="30000" i="0" lang="en-US" u="none">
                <a:solidFill>
                  <a:schemeClr val="dk1"/>
                </a:solidFill>
                <a:latin typeface="Calibri"/>
                <a:ea typeface="Calibri"/>
                <a:cs typeface="Calibri"/>
                <a:sym typeface="Calibri"/>
              </a:rPr>
              <a:t>2</a:t>
            </a:r>
            <a:r>
              <a:rPr i="0" lang="en-US" u="none">
                <a:solidFill>
                  <a:schemeClr val="dk1"/>
                </a:solidFill>
                <a:latin typeface="Calibri"/>
                <a:ea typeface="Calibri"/>
                <a:cs typeface="Calibri"/>
                <a:sym typeface="Calibri"/>
              </a:rPr>
              <a:t>Amento et al., </a:t>
            </a:r>
            <a:r>
              <a:rPr i="0" lang="en-US" u="sng">
                <a:solidFill>
                  <a:schemeClr val="hlink"/>
                </a:solidFill>
                <a:latin typeface="Calibri"/>
                <a:ea typeface="Calibri"/>
                <a:cs typeface="Calibri"/>
                <a:sym typeface="Calibri"/>
                <a:hlinkClick r:id="rId4"/>
              </a:rPr>
              <a:t>Does "authority" mean quality?</a:t>
            </a:r>
            <a:r>
              <a:rPr i="0" lang="en-US" u="none">
                <a:solidFill>
                  <a:schemeClr val="dk1"/>
                </a:solidFill>
                <a:latin typeface="Calibri"/>
                <a:ea typeface="Calibri"/>
                <a:cs typeface="Calibri"/>
                <a:sym typeface="Calibri"/>
              </a:rPr>
              <a:t>, SIGIR 2000</a:t>
            </a:r>
            <a:endParaRPr>
              <a:latin typeface="Calibri"/>
              <a:ea typeface="Calibri"/>
              <a:cs typeface="Calibri"/>
              <a:sym typeface="Calibri"/>
            </a:endParaRPr>
          </a:p>
        </p:txBody>
      </p:sp>
      <p:sp>
        <p:nvSpPr>
          <p:cNvPr id="798" name="Google Shape;798;p8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Link Spam</a:t>
            </a:r>
            <a:endParaRPr/>
          </a:p>
        </p:txBody>
      </p:sp>
      <p:sp>
        <p:nvSpPr>
          <p:cNvPr id="804" name="Google Shape;804;p85"/>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There is a strong economic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incentive to rank highly in a SERP</a:t>
            </a:r>
            <a:endParaRPr sz="2700"/>
          </a:p>
          <a:p>
            <a:pPr indent="-311150" lvl="0" marL="342900" marR="0" rtl="0" algn="l">
              <a:lnSpc>
                <a:spcPct val="90000"/>
              </a:lnSpc>
              <a:spcBef>
                <a:spcPts val="640"/>
              </a:spcBef>
              <a:spcAft>
                <a:spcPts val="0"/>
              </a:spcAft>
              <a:buClr>
                <a:schemeClr val="dk1"/>
              </a:buClr>
              <a:buSzPts val="2700"/>
              <a:buFont typeface="Arial"/>
              <a:buChar char="•"/>
            </a:pPr>
            <a:r>
              <a:rPr lang="en-US" sz="2700"/>
              <a:t>“</a:t>
            </a:r>
            <a:r>
              <a:rPr b="0" i="0" lang="en-US" sz="2700" u="none">
                <a:solidFill>
                  <a:schemeClr val="dk1"/>
                </a:solidFill>
                <a:latin typeface="Calibri"/>
                <a:ea typeface="Calibri"/>
                <a:cs typeface="Calibri"/>
                <a:sym typeface="Calibri"/>
              </a:rPr>
              <a:t>White hat</a:t>
            </a:r>
            <a:r>
              <a:rPr lang="en-US" sz="2700"/>
              <a:t>”</a:t>
            </a:r>
            <a:r>
              <a:rPr b="0" i="0" lang="en-US" sz="2700" u="none">
                <a:solidFill>
                  <a:schemeClr val="dk1"/>
                </a:solidFill>
                <a:latin typeface="Calibri"/>
                <a:ea typeface="Calibri"/>
                <a:cs typeface="Calibri"/>
                <a:sym typeface="Calibri"/>
              </a:rPr>
              <a:t> SEO firms follow published guidelines to improve customer rankings</a:t>
            </a:r>
            <a:r>
              <a:rPr b="0" baseline="30000" i="0" lang="en-US" sz="2700" u="none">
                <a:solidFill>
                  <a:schemeClr val="dk1"/>
                </a:solidFill>
                <a:latin typeface="Calibri"/>
                <a:ea typeface="Calibri"/>
                <a:cs typeface="Calibri"/>
                <a:sym typeface="Calibri"/>
              </a:rPr>
              <a:t>1</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To boost PageRank, </a:t>
            </a:r>
            <a:r>
              <a:rPr lang="en-US" sz="2700"/>
              <a:t>“</a:t>
            </a:r>
            <a:r>
              <a:rPr b="0" i="0" lang="en-US" sz="2700" u="none">
                <a:solidFill>
                  <a:schemeClr val="dk1"/>
                </a:solidFill>
                <a:latin typeface="Calibri"/>
                <a:ea typeface="Calibri"/>
                <a:cs typeface="Calibri"/>
                <a:sym typeface="Calibri"/>
              </a:rPr>
              <a:t>black hat</a:t>
            </a:r>
            <a:r>
              <a:rPr lang="en-US" sz="2700"/>
              <a:t>”</a:t>
            </a:r>
            <a:r>
              <a:rPr b="0" i="0" lang="en-US" sz="2700" u="none">
                <a:solidFill>
                  <a:schemeClr val="dk1"/>
                </a:solidFill>
                <a:latin typeface="Calibri"/>
                <a:ea typeface="Calibri"/>
                <a:cs typeface="Calibri"/>
                <a:sym typeface="Calibri"/>
              </a:rPr>
              <a:t> SEO practices include:</a:t>
            </a:r>
            <a:endParaRPr sz="27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Building elaborate link farms</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Exchanging reciprocal links</a:t>
            </a:r>
            <a:endParaRPr sz="2300"/>
          </a:p>
          <a:p>
            <a:pPr indent="-254000" lvl="1" marL="742950" marR="0" rtl="0" algn="l">
              <a:lnSpc>
                <a:spcPct val="9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Posting links on blogs and forums</a:t>
            </a:r>
            <a:endParaRPr sz="2300"/>
          </a:p>
        </p:txBody>
      </p:sp>
      <p:sp>
        <p:nvSpPr>
          <p:cNvPr id="805" name="Google Shape;805;p85"/>
          <p:cNvSpPr txBox="1"/>
          <p:nvPr/>
        </p:nvSpPr>
        <p:spPr>
          <a:xfrm>
            <a:off x="39475" y="4549850"/>
            <a:ext cx="4388100" cy="31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baseline="30000" i="0" lang="en-US" sz="1800" u="none">
                <a:solidFill>
                  <a:schemeClr val="dk1"/>
                </a:solidFill>
                <a:latin typeface="Calibri"/>
                <a:ea typeface="Calibri"/>
                <a:cs typeface="Calibri"/>
                <a:sym typeface="Calibri"/>
              </a:rPr>
              <a:t>1</a:t>
            </a:r>
            <a:r>
              <a:rPr b="0" i="0" lang="en-US" sz="1800" u="sng">
                <a:solidFill>
                  <a:schemeClr val="hlink"/>
                </a:solidFill>
                <a:latin typeface="Calibri"/>
                <a:ea typeface="Calibri"/>
                <a:cs typeface="Calibri"/>
                <a:sym typeface="Calibri"/>
                <a:hlinkClick r:id="rId3"/>
              </a:rPr>
              <a:t>Google's Webmaster Guidelines</a:t>
            </a:r>
            <a:endParaRPr/>
          </a:p>
        </p:txBody>
      </p:sp>
      <p:pic>
        <p:nvPicPr>
          <p:cNvPr descr="A can of SPAM, which is canned meat.&#10;http://www.huntsvillepr.com/wp-content/uploads/2010/03/link-spam-report.jpg" id="806" name="Google Shape;806;p85" title="Spam"/>
          <p:cNvPicPr preferRelativeResize="0"/>
          <p:nvPr/>
        </p:nvPicPr>
        <p:blipFill rotWithShape="1">
          <a:blip r:embed="rId4">
            <a:alphaModFix/>
          </a:blip>
          <a:srcRect b="0" l="0" r="0" t="0"/>
          <a:stretch/>
        </p:blipFill>
        <p:spPr>
          <a:xfrm>
            <a:off x="7010400" y="628650"/>
            <a:ext cx="1239441" cy="1154906"/>
          </a:xfrm>
          <a:prstGeom prst="rect">
            <a:avLst/>
          </a:prstGeom>
          <a:noFill/>
          <a:ln>
            <a:noFill/>
          </a:ln>
        </p:spPr>
      </p:pic>
      <p:sp>
        <p:nvSpPr>
          <p:cNvPr id="807" name="Google Shape;807;p8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u="none" cap="none" strike="noStrike">
                <a:solidFill>
                  <a:schemeClr val="dk1"/>
                </a:solidFill>
                <a:latin typeface="Calibri"/>
                <a:ea typeface="Calibri"/>
                <a:cs typeface="Calibri"/>
                <a:sym typeface="Calibri"/>
              </a:rPr>
              <a:t>Trying to Stealing PageRank…</a:t>
            </a:r>
            <a:endParaRPr/>
          </a:p>
        </p:txBody>
      </p:sp>
      <p:pic>
        <p:nvPicPr>
          <p:cNvPr descr="f-measure-comments.png" id="813" name="Google Shape;813;p86"/>
          <p:cNvPicPr preferRelativeResize="0"/>
          <p:nvPr/>
        </p:nvPicPr>
        <p:blipFill rotWithShape="1">
          <a:blip r:embed="rId3">
            <a:alphaModFix/>
          </a:blip>
          <a:srcRect b="0" l="0" r="0" t="0"/>
          <a:stretch/>
        </p:blipFill>
        <p:spPr>
          <a:xfrm>
            <a:off x="2312788" y="953850"/>
            <a:ext cx="4518422" cy="3886202"/>
          </a:xfrm>
          <a:prstGeom prst="rect">
            <a:avLst/>
          </a:prstGeom>
          <a:noFill/>
          <a:ln>
            <a:noFill/>
          </a:ln>
        </p:spPr>
      </p:pic>
      <p:sp>
        <p:nvSpPr>
          <p:cNvPr id="814" name="Google Shape;814;p86"/>
          <p:cNvSpPr txBox="1"/>
          <p:nvPr/>
        </p:nvSpPr>
        <p:spPr>
          <a:xfrm>
            <a:off x="354750" y="3070300"/>
            <a:ext cx="8434500" cy="1492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urier New"/>
              <a:buNone/>
            </a:pPr>
            <a:r>
              <a:rPr b="0" i="0" lang="en-US" sz="1500" u="none">
                <a:solidFill>
                  <a:schemeClr val="dk1"/>
                </a:solidFill>
                <a:latin typeface="Courier New"/>
                <a:ea typeface="Courier New"/>
                <a:cs typeface="Courier New"/>
                <a:sym typeface="Courier New"/>
              </a:rPr>
              <a:t>…I don</a:t>
            </a:r>
            <a:r>
              <a:rPr lang="en-US" sz="1500">
                <a:solidFill>
                  <a:schemeClr val="dk1"/>
                </a:solidFill>
                <a:latin typeface="Courier New"/>
                <a:ea typeface="Courier New"/>
                <a:cs typeface="Courier New"/>
                <a:sym typeface="Courier New"/>
              </a:rPr>
              <a:t>’</a:t>
            </a:r>
            <a:r>
              <a:rPr b="0" i="0" lang="en-US" sz="1500" u="none">
                <a:solidFill>
                  <a:schemeClr val="dk1"/>
                </a:solidFill>
                <a:latin typeface="Courier New"/>
                <a:ea typeface="Courier New"/>
                <a:cs typeface="Courier New"/>
                <a:sym typeface="Courier New"/>
              </a:rPr>
              <a:t>t see that info here either: </a:t>
            </a:r>
            <a:endParaRPr sz="1300"/>
          </a:p>
          <a:p>
            <a:pPr indent="0" lvl="0" marL="0" marR="0" rtl="0" algn="ctr">
              <a:lnSpc>
                <a:spcPct val="100000"/>
              </a:lnSpc>
              <a:spcBef>
                <a:spcPts val="0"/>
              </a:spcBef>
              <a:spcAft>
                <a:spcPts val="0"/>
              </a:spcAft>
              <a:buClr>
                <a:schemeClr val="dk1"/>
              </a:buClr>
              <a:buSzPts val="1600"/>
              <a:buFont typeface="Courier New"/>
              <a:buNone/>
            </a:pPr>
            <a:r>
              <a:rPr b="0" i="0" lang="en-US" sz="1500" u="none">
                <a:solidFill>
                  <a:schemeClr val="dk1"/>
                </a:solidFill>
                <a:latin typeface="Courier New"/>
                <a:ea typeface="Courier New"/>
                <a:cs typeface="Courier New"/>
                <a:sym typeface="Courier New"/>
              </a:rPr>
              <a:t>&lt;a href="</a:t>
            </a:r>
            <a:r>
              <a:rPr b="0" i="0" lang="en-US" sz="1500" u="sng">
                <a:solidFill>
                  <a:schemeClr val="hlink"/>
                </a:solidFill>
                <a:latin typeface="Arial"/>
                <a:ea typeface="Arial"/>
                <a:cs typeface="Arial"/>
                <a:sym typeface="Arial"/>
                <a:hlinkClick r:id="rId4"/>
              </a:rPr>
              <a:t>http://www.daghouse.com/discography_albums.html</a:t>
            </a:r>
            <a:r>
              <a:rPr b="0" i="0" lang="en-US" sz="1500" u="none">
                <a:solidFill>
                  <a:schemeClr val="dk1"/>
                </a:solidFill>
                <a:latin typeface="Courier New"/>
                <a:ea typeface="Courier New"/>
                <a:cs typeface="Courier New"/>
                <a:sym typeface="Courier New"/>
              </a:rPr>
              <a:t>" </a:t>
            </a:r>
            <a:endParaRPr sz="1300"/>
          </a:p>
          <a:p>
            <a:pPr indent="0" lvl="0" marL="0" marR="0" rtl="0" algn="ctr">
              <a:lnSpc>
                <a:spcPct val="100000"/>
              </a:lnSpc>
              <a:spcBef>
                <a:spcPts val="0"/>
              </a:spcBef>
              <a:spcAft>
                <a:spcPts val="0"/>
              </a:spcAft>
              <a:buClr>
                <a:schemeClr val="dk1"/>
              </a:buClr>
              <a:buSzPts val="1600"/>
              <a:buFont typeface="Courier New"/>
              <a:buNone/>
            </a:pPr>
            <a:r>
              <a:rPr b="1" i="0" lang="en-US" sz="1500" u="none">
                <a:solidFill>
                  <a:schemeClr val="dk1"/>
                </a:solidFill>
                <a:latin typeface="Courier New"/>
                <a:ea typeface="Courier New"/>
                <a:cs typeface="Courier New"/>
                <a:sym typeface="Courier New"/>
              </a:rPr>
              <a:t>rel="nofollow"</a:t>
            </a:r>
            <a:r>
              <a:rPr b="0" i="0" lang="en-US" sz="1500" u="none">
                <a:solidFill>
                  <a:schemeClr val="dk1"/>
                </a:solidFill>
                <a:latin typeface="Courier New"/>
                <a:ea typeface="Courier New"/>
                <a:cs typeface="Courier New"/>
                <a:sym typeface="Courier New"/>
              </a:rPr>
              <a:t>&gt;http://www.daghouse.com/discography_albums.html&lt;/a&gt;. </a:t>
            </a:r>
            <a:endParaRPr sz="1300"/>
          </a:p>
          <a:p>
            <a:pPr indent="0" lvl="0" marL="0" marR="0" rtl="0" algn="ctr">
              <a:lnSpc>
                <a:spcPct val="100000"/>
              </a:lnSpc>
              <a:spcBef>
                <a:spcPts val="0"/>
              </a:spcBef>
              <a:spcAft>
                <a:spcPts val="0"/>
              </a:spcAft>
              <a:buClr>
                <a:schemeClr val="dk1"/>
              </a:buClr>
              <a:buSzPts val="1600"/>
              <a:buFont typeface="Courier New"/>
              <a:buNone/>
            </a:pPr>
            <a:r>
              <a:rPr b="0" i="0" lang="en-US" sz="1500" u="none">
                <a:solidFill>
                  <a:schemeClr val="dk1"/>
                </a:solidFill>
                <a:latin typeface="Courier New"/>
                <a:ea typeface="Courier New"/>
                <a:cs typeface="Courier New"/>
                <a:sym typeface="Courier New"/>
              </a:rPr>
              <a:t>You should try emailing them at that site…</a:t>
            </a:r>
            <a:endParaRPr sz="1300"/>
          </a:p>
          <a:p>
            <a:pPr indent="0" lvl="0" marL="0" marR="0" rtl="0" algn="ctr">
              <a:lnSpc>
                <a:spcPct val="100000"/>
              </a:lnSpc>
              <a:spcBef>
                <a:spcPts val="0"/>
              </a:spcBef>
              <a:spcAft>
                <a:spcPts val="0"/>
              </a:spcAft>
              <a:buClr>
                <a:schemeClr val="dk1"/>
              </a:buClr>
              <a:buSzPts val="1600"/>
              <a:buFont typeface="Arial"/>
              <a:buNone/>
            </a:pPr>
            <a:r>
              <a:t/>
            </a:r>
            <a:endParaRPr b="0" i="0" sz="1500" u="none">
              <a:solidFill>
                <a:schemeClr val="dk1"/>
              </a:solidFill>
              <a:latin typeface="Courier New"/>
              <a:ea typeface="Courier New"/>
              <a:cs typeface="Courier New"/>
              <a:sym typeface="Courier New"/>
            </a:endParaRPr>
          </a:p>
          <a:p>
            <a:pPr indent="0" lvl="0" marL="0" marR="0" rtl="0" algn="ctr">
              <a:lnSpc>
                <a:spcPct val="100000"/>
              </a:lnSpc>
              <a:spcBef>
                <a:spcPts val="0"/>
              </a:spcBef>
              <a:spcAft>
                <a:spcPts val="0"/>
              </a:spcAft>
              <a:buClr>
                <a:schemeClr val="dk1"/>
              </a:buClr>
              <a:buSzPts val="1600"/>
              <a:buFont typeface="Arial"/>
              <a:buNone/>
            </a:pPr>
            <a:r>
              <a:rPr lang="en-US" sz="1500" u="sng">
                <a:solidFill>
                  <a:schemeClr val="hlink"/>
                </a:solidFill>
                <a:latin typeface="Calibri"/>
                <a:ea typeface="Calibri"/>
                <a:cs typeface="Calibri"/>
                <a:sym typeface="Calibri"/>
                <a:hlinkClick r:id="rId5"/>
              </a:rPr>
              <a:t>nofollow</a:t>
            </a:r>
            <a:r>
              <a:rPr lang="en-US" sz="1500">
                <a:solidFill>
                  <a:schemeClr val="dk1"/>
                </a:solidFill>
                <a:latin typeface="Calibri"/>
                <a:ea typeface="Calibri"/>
                <a:cs typeface="Calibri"/>
                <a:sym typeface="Calibri"/>
              </a:rPr>
              <a:t> (Wikipedia)</a:t>
            </a:r>
            <a:r>
              <a:rPr i="0" lang="en-US" sz="1500" u="none">
                <a:solidFill>
                  <a:schemeClr val="dk1"/>
                </a:solidFill>
                <a:latin typeface="Calibri"/>
                <a:ea typeface="Calibri"/>
                <a:cs typeface="Calibri"/>
                <a:sym typeface="Calibri"/>
              </a:rPr>
              <a:t> / </a:t>
            </a:r>
            <a:r>
              <a:rPr lang="en-US" sz="1500" u="sng">
                <a:solidFill>
                  <a:schemeClr val="hlink"/>
                </a:solidFill>
                <a:latin typeface="Calibri"/>
                <a:ea typeface="Calibri"/>
                <a:cs typeface="Calibri"/>
                <a:sym typeface="Calibri"/>
                <a:hlinkClick r:id="rId6"/>
              </a:rPr>
              <a:t>Comment spam</a:t>
            </a:r>
            <a:r>
              <a:rPr lang="en-US" sz="1500">
                <a:solidFill>
                  <a:schemeClr val="dk1"/>
                </a:solidFill>
                <a:latin typeface="Calibri"/>
                <a:ea typeface="Calibri"/>
                <a:cs typeface="Calibri"/>
                <a:sym typeface="Calibri"/>
              </a:rPr>
              <a:t> (Wikipedia)</a:t>
            </a:r>
            <a:r>
              <a:rPr i="0" lang="en-US" sz="1500" u="none">
                <a:solidFill>
                  <a:schemeClr val="dk1"/>
                </a:solidFill>
                <a:latin typeface="Calibri"/>
                <a:ea typeface="Calibri"/>
                <a:cs typeface="Calibri"/>
                <a:sym typeface="Calibri"/>
              </a:rPr>
              <a:t> </a:t>
            </a:r>
            <a:endParaRPr sz="1300">
              <a:latin typeface="Calibri"/>
              <a:ea typeface="Calibri"/>
              <a:cs typeface="Calibri"/>
              <a:sym typeface="Calibri"/>
            </a:endParaRPr>
          </a:p>
        </p:txBody>
      </p:sp>
      <p:sp>
        <p:nvSpPr>
          <p:cNvPr id="815" name="Google Shape;815;p86"/>
          <p:cNvSpPr txBox="1"/>
          <p:nvPr/>
        </p:nvSpPr>
        <p:spPr>
          <a:xfrm>
            <a:off x="86525" y="4662375"/>
            <a:ext cx="5955900" cy="207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u="sng">
                <a:solidFill>
                  <a:schemeClr val="hlink"/>
                </a:solidFill>
                <a:hlinkClick r:id="rId7"/>
              </a:rPr>
              <a:t>Dag Nasty - "Wig Out at Denko's" (forgotten song) (the song remains the same)</a:t>
            </a:r>
            <a:r>
              <a:rPr b="0" i="0" lang="en-US" sz="1200" u="none">
                <a:solidFill>
                  <a:schemeClr val="dk1"/>
                </a:solidFill>
                <a:latin typeface="Times New Roman"/>
                <a:ea typeface="Times New Roman"/>
                <a:cs typeface="Times New Roman"/>
                <a:sym typeface="Times New Roman"/>
              </a:rPr>
              <a:t> </a:t>
            </a:r>
            <a:endParaRPr/>
          </a:p>
        </p:txBody>
      </p:sp>
      <p:sp>
        <p:nvSpPr>
          <p:cNvPr id="816" name="Google Shape;816;p8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Combating Link Spam</a:t>
            </a:r>
            <a:endParaRPr/>
          </a:p>
        </p:txBody>
      </p:sp>
      <p:sp>
        <p:nvSpPr>
          <p:cNvPr id="822" name="Google Shape;822;p87"/>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Char char="•"/>
            </a:pPr>
            <a:r>
              <a:rPr b="0" i="0" lang="en-US" sz="2500" u="none">
                <a:solidFill>
                  <a:schemeClr val="dk1"/>
                </a:solidFill>
                <a:latin typeface="Calibri"/>
                <a:ea typeface="Calibri"/>
                <a:cs typeface="Calibri"/>
                <a:sym typeface="Calibri"/>
              </a:rPr>
              <a:t>Sites like Wikipedia can discourage links tha</a:t>
            </a:r>
            <a:r>
              <a:rPr lang="en-US" sz="2500"/>
              <a:t>t</a:t>
            </a:r>
            <a:r>
              <a:rPr b="0" i="0" lang="en-US" sz="2500" u="none">
                <a:solidFill>
                  <a:schemeClr val="dk1"/>
                </a:solidFill>
                <a:latin typeface="Calibri"/>
                <a:ea typeface="Calibri"/>
                <a:cs typeface="Calibri"/>
                <a:sym typeface="Calibri"/>
              </a:rPr>
              <a:t> only promote PageRank by using "</a:t>
            </a:r>
            <a:r>
              <a:rPr i="0" lang="en-US" sz="2300" u="none">
                <a:solidFill>
                  <a:schemeClr val="dk1"/>
                </a:solidFill>
                <a:latin typeface="Consolas"/>
                <a:ea typeface="Consolas"/>
                <a:cs typeface="Consolas"/>
                <a:sym typeface="Consolas"/>
              </a:rPr>
              <a:t>nofollow</a:t>
            </a:r>
            <a:r>
              <a:rPr b="0" i="0" lang="en-US" sz="2500" u="none">
                <a:solidFill>
                  <a:schemeClr val="dk1"/>
                </a:solidFill>
                <a:latin typeface="Calibri"/>
                <a:ea typeface="Calibri"/>
                <a:cs typeface="Calibri"/>
                <a:sym typeface="Calibri"/>
              </a:rPr>
              <a:t>"</a:t>
            </a:r>
            <a:endParaRPr sz="2500"/>
          </a:p>
          <a:p>
            <a:pPr indent="-342900" lvl="1" marL="342900" marR="0" rtl="0" algn="l">
              <a:lnSpc>
                <a:spcPct val="90000"/>
              </a:lnSpc>
              <a:spcBef>
                <a:spcPts val="560"/>
              </a:spcBef>
              <a:spcAft>
                <a:spcPts val="0"/>
              </a:spcAft>
              <a:buClr>
                <a:schemeClr val="dk1"/>
              </a:buClr>
              <a:buSzPts val="2800"/>
              <a:buFont typeface="Arial"/>
              <a:buNone/>
            </a:pPr>
            <a:r>
              <a:rPr b="0" i="0" lang="en-US" sz="2300" u="none" cap="none" strike="noStrike">
                <a:solidFill>
                  <a:schemeClr val="dk1"/>
                </a:solidFill>
                <a:latin typeface="Calibri"/>
                <a:ea typeface="Calibri"/>
                <a:cs typeface="Calibri"/>
                <a:sym typeface="Calibri"/>
              </a:rPr>
              <a:t>	</a:t>
            </a:r>
            <a:r>
              <a:rPr i="0" lang="en-US" sz="1300" u="none" cap="none" strike="noStrike">
                <a:solidFill>
                  <a:schemeClr val="dk1"/>
                </a:solidFill>
                <a:latin typeface="Consolas"/>
                <a:ea typeface="Consolas"/>
                <a:cs typeface="Consolas"/>
                <a:sym typeface="Consolas"/>
              </a:rPr>
              <a:t>&lt;a href="http://somesite.com/" rel="nofollow"&gt;Go here!&lt;/a&gt;</a:t>
            </a:r>
            <a:endParaRPr sz="300"/>
          </a:p>
          <a:p>
            <a:pPr indent="-298450" lvl="0" marL="342900" marR="0" rtl="0" algn="l">
              <a:lnSpc>
                <a:spcPct val="90000"/>
              </a:lnSpc>
              <a:spcBef>
                <a:spcPts val="64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Davison</a:t>
            </a:r>
            <a:r>
              <a:rPr b="0" baseline="30000" i="0" lang="en-US" sz="2500" u="none">
                <a:solidFill>
                  <a:schemeClr val="dk1"/>
                </a:solidFill>
                <a:latin typeface="Calibri"/>
                <a:ea typeface="Calibri"/>
                <a:cs typeface="Calibri"/>
                <a:sym typeface="Calibri"/>
              </a:rPr>
              <a:t>1</a:t>
            </a:r>
            <a:r>
              <a:rPr b="0" i="0" lang="en-US" sz="2500" u="none">
                <a:solidFill>
                  <a:schemeClr val="dk1"/>
                </a:solidFill>
                <a:latin typeface="Calibri"/>
                <a:ea typeface="Calibri"/>
                <a:cs typeface="Calibri"/>
                <a:sym typeface="Calibri"/>
              </a:rPr>
              <a:t> identified 75 features for comparing source and destination pages</a:t>
            </a:r>
            <a:endParaRPr sz="2500"/>
          </a:p>
          <a:p>
            <a:pPr indent="-298450" lvl="2" marL="742950" marR="0" rtl="0" algn="l">
              <a:lnSpc>
                <a:spcPct val="9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Overlap, identical page titles, same links, etc.</a:t>
            </a:r>
            <a:endParaRPr sz="300"/>
          </a:p>
          <a:p>
            <a:pPr indent="-298450" lvl="0" marL="342900" marR="0" rtl="0" algn="l">
              <a:lnSpc>
                <a:spcPct val="90000"/>
              </a:lnSpc>
              <a:spcBef>
                <a:spcPts val="64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TrustRank</a:t>
            </a:r>
            <a:r>
              <a:rPr b="0" baseline="30000" i="0" lang="en-US" sz="2500" u="none">
                <a:solidFill>
                  <a:schemeClr val="dk1"/>
                </a:solidFill>
                <a:latin typeface="Calibri"/>
                <a:ea typeface="Calibri"/>
                <a:cs typeface="Calibri"/>
                <a:sym typeface="Calibri"/>
              </a:rPr>
              <a:t>2</a:t>
            </a:r>
            <a:endParaRPr sz="2500"/>
          </a:p>
          <a:p>
            <a:pPr indent="-298450" lvl="2" marL="742950" marR="0" rtl="0" algn="l">
              <a:lnSpc>
                <a:spcPct val="90000"/>
              </a:lnSpc>
              <a:spcBef>
                <a:spcPts val="480"/>
              </a:spcBef>
              <a:spcAft>
                <a:spcPts val="0"/>
              </a:spcAft>
              <a:buClr>
                <a:schemeClr val="dk1"/>
              </a:buClr>
              <a:buSzPts val="1700"/>
              <a:buFont typeface="Arial"/>
              <a:buChar char="•"/>
            </a:pPr>
            <a:r>
              <a:rPr b="0" i="0" lang="en-US" sz="1700" u="none" cap="none" strike="noStrike">
                <a:solidFill>
                  <a:schemeClr val="dk1"/>
                </a:solidFill>
                <a:latin typeface="Calibri"/>
                <a:ea typeface="Calibri"/>
                <a:cs typeface="Calibri"/>
                <a:sym typeface="Calibri"/>
              </a:rPr>
              <a:t>Bias teleportation in PageRank to set of trusted web pages</a:t>
            </a:r>
            <a:endParaRPr sz="1700"/>
          </a:p>
          <a:p>
            <a:pPr indent="-190500" lvl="0" marL="342900" marR="0" rtl="0" algn="l">
              <a:spcBef>
                <a:spcPts val="480"/>
              </a:spcBef>
              <a:spcAft>
                <a:spcPts val="0"/>
              </a:spcAft>
              <a:buClr>
                <a:schemeClr val="dk1"/>
              </a:buClr>
              <a:buSzPts val="2400"/>
              <a:buFont typeface="Arial"/>
              <a:buNone/>
            </a:pPr>
            <a:r>
              <a:t/>
            </a:r>
            <a:endParaRPr b="0" i="0" sz="1700" u="none" cap="none" strike="noStrike">
              <a:solidFill>
                <a:schemeClr val="dk1"/>
              </a:solidFill>
              <a:latin typeface="Calibri"/>
              <a:ea typeface="Calibri"/>
              <a:cs typeface="Calibri"/>
              <a:sym typeface="Calibri"/>
            </a:endParaRPr>
          </a:p>
        </p:txBody>
      </p:sp>
      <p:sp>
        <p:nvSpPr>
          <p:cNvPr id="823" name="Google Shape;823;p87"/>
          <p:cNvSpPr txBox="1"/>
          <p:nvPr/>
        </p:nvSpPr>
        <p:spPr>
          <a:xfrm>
            <a:off x="39500" y="4422156"/>
            <a:ext cx="8153400" cy="48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baseline="30000" i="0" lang="en-US" u="none">
                <a:solidFill>
                  <a:schemeClr val="dk1"/>
                </a:solidFill>
                <a:latin typeface="Calibri"/>
                <a:ea typeface="Calibri"/>
                <a:cs typeface="Calibri"/>
                <a:sym typeface="Calibri"/>
              </a:rPr>
              <a:t>1</a:t>
            </a:r>
            <a:r>
              <a:rPr b="0" i="0" lang="en-US" u="none">
                <a:solidFill>
                  <a:schemeClr val="dk1"/>
                </a:solidFill>
                <a:latin typeface="Calibri"/>
                <a:ea typeface="Calibri"/>
                <a:cs typeface="Calibri"/>
                <a:sym typeface="Calibri"/>
              </a:rPr>
              <a:t>Davison, Recognizing nepotistic links on the web, 2000</a:t>
            </a:r>
            <a:endParaRPr/>
          </a:p>
          <a:p>
            <a:pPr indent="0" lvl="0" marL="0" marR="0" rtl="0" algn="l">
              <a:lnSpc>
                <a:spcPct val="100000"/>
              </a:lnSpc>
              <a:spcBef>
                <a:spcPts val="0"/>
              </a:spcBef>
              <a:spcAft>
                <a:spcPts val="0"/>
              </a:spcAft>
              <a:buClr>
                <a:schemeClr val="dk1"/>
              </a:buClr>
              <a:buSzPts val="1800"/>
              <a:buFont typeface="Calibri"/>
              <a:buNone/>
            </a:pPr>
            <a:r>
              <a:rPr b="0" baseline="30000" i="0" lang="en-US" u="none">
                <a:solidFill>
                  <a:schemeClr val="dk1"/>
                </a:solidFill>
                <a:latin typeface="Calibri"/>
                <a:ea typeface="Calibri"/>
                <a:cs typeface="Calibri"/>
                <a:sym typeface="Calibri"/>
              </a:rPr>
              <a:t>2</a:t>
            </a:r>
            <a:r>
              <a:rPr b="0" i="0" lang="en-US" u="none">
                <a:solidFill>
                  <a:schemeClr val="dk1"/>
                </a:solidFill>
                <a:latin typeface="Calibri"/>
                <a:ea typeface="Calibri"/>
                <a:cs typeface="Calibri"/>
                <a:sym typeface="Calibri"/>
              </a:rPr>
              <a:t>Gyöngyi et al., Combating web spam with TrustRank, VLDB 2004</a:t>
            </a:r>
            <a:endParaRPr/>
          </a:p>
        </p:txBody>
      </p:sp>
      <p:sp>
        <p:nvSpPr>
          <p:cNvPr id="824" name="Google Shape;824;p8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Combating Link Spam</a:t>
            </a:r>
            <a:endParaRPr/>
          </a:p>
        </p:txBody>
      </p:sp>
      <p:sp>
        <p:nvSpPr>
          <p:cNvPr id="830" name="Google Shape;830;p88"/>
          <p:cNvSpPr txBox="1"/>
          <p:nvPr>
            <p:ph idx="4294967295" type="body"/>
          </p:nvPr>
        </p:nvSpPr>
        <p:spPr>
          <a:xfrm>
            <a:off x="457200" y="114300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SpamRank</a:t>
            </a:r>
            <a:r>
              <a:rPr b="0" baseline="30000" i="0" lang="en-US" sz="2500" u="none">
                <a:solidFill>
                  <a:schemeClr val="dk1"/>
                </a:solidFill>
                <a:latin typeface="Calibri"/>
                <a:ea typeface="Calibri"/>
                <a:cs typeface="Calibri"/>
                <a:sym typeface="Calibri"/>
              </a:rPr>
              <a:t>1</a:t>
            </a:r>
            <a:endParaRPr sz="27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PageRank for whole Web has power-law distribution</a:t>
            </a:r>
            <a:endParaRPr sz="23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Penalize pages whose supporting pages do not approximate power-law distribution</a:t>
            </a:r>
            <a:endParaRPr sz="2300"/>
          </a:p>
          <a:p>
            <a:pPr indent="0" lvl="0" marL="342900" marR="0" rtl="0" algn="l">
              <a:lnSpc>
                <a:spcPct val="90000"/>
              </a:lnSpc>
              <a:spcBef>
                <a:spcPts val="600"/>
              </a:spcBef>
              <a:spcAft>
                <a:spcPts val="0"/>
              </a:spcAft>
              <a:buNone/>
            </a:pPr>
            <a:r>
              <a:t/>
            </a:r>
            <a:endParaRPr sz="500"/>
          </a:p>
          <a:p>
            <a:pPr indent="-311150" lvl="0" marL="342900" marR="0" rtl="0" algn="l">
              <a:lnSpc>
                <a:spcPct val="9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Anti-TrustRank</a:t>
            </a:r>
            <a:r>
              <a:rPr b="0" baseline="30000" i="0" lang="en-US" sz="2500" u="none">
                <a:solidFill>
                  <a:schemeClr val="dk1"/>
                </a:solidFill>
                <a:latin typeface="Calibri"/>
                <a:ea typeface="Calibri"/>
                <a:cs typeface="Calibri"/>
                <a:sym typeface="Calibri"/>
              </a:rPr>
              <a:t>2</a:t>
            </a:r>
            <a:endParaRPr sz="27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Give high weight to known spam pages and propagate values using PageRank</a:t>
            </a:r>
            <a:endParaRPr sz="2300"/>
          </a:p>
          <a:p>
            <a:pPr indent="-254000" lvl="1" marL="742950" marR="0" rtl="0" algn="l">
              <a:lnSpc>
                <a:spcPct val="9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New pages can be classified spam if large contribution of PageRank from known spam pages, or if high Anti-TrustRank</a:t>
            </a:r>
            <a:endParaRPr sz="2300"/>
          </a:p>
        </p:txBody>
      </p:sp>
      <p:sp>
        <p:nvSpPr>
          <p:cNvPr id="831" name="Google Shape;831;p88"/>
          <p:cNvSpPr txBox="1"/>
          <p:nvPr/>
        </p:nvSpPr>
        <p:spPr>
          <a:xfrm>
            <a:off x="113525" y="4385156"/>
            <a:ext cx="8153400" cy="48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baseline="30000" i="0" lang="en-US" u="none">
                <a:solidFill>
                  <a:schemeClr val="dk1"/>
                </a:solidFill>
                <a:latin typeface="Calibri"/>
                <a:ea typeface="Calibri"/>
                <a:cs typeface="Calibri"/>
                <a:sym typeface="Calibri"/>
              </a:rPr>
              <a:t>1</a:t>
            </a:r>
            <a:r>
              <a:rPr b="0" i="0" lang="en-US" u="none">
                <a:solidFill>
                  <a:schemeClr val="dk1"/>
                </a:solidFill>
                <a:latin typeface="Calibri"/>
                <a:ea typeface="Calibri"/>
                <a:cs typeface="Calibri"/>
                <a:sym typeface="Calibri"/>
              </a:rPr>
              <a:t>Benczúr et al., SpamRank – fully automated link spam detection, AIRWeb 2005</a:t>
            </a:r>
            <a:endParaRPr sz="1000"/>
          </a:p>
          <a:p>
            <a:pPr indent="0" lvl="0" marL="0" marR="0" rtl="0" algn="l">
              <a:lnSpc>
                <a:spcPct val="100000"/>
              </a:lnSpc>
              <a:spcBef>
                <a:spcPts val="0"/>
              </a:spcBef>
              <a:spcAft>
                <a:spcPts val="0"/>
              </a:spcAft>
              <a:buClr>
                <a:schemeClr val="dk1"/>
              </a:buClr>
              <a:buSzPts val="1800"/>
              <a:buFont typeface="Calibri"/>
              <a:buNone/>
            </a:pPr>
            <a:r>
              <a:rPr b="0" baseline="30000" i="0" lang="en-US" u="none">
                <a:solidFill>
                  <a:schemeClr val="dk1"/>
                </a:solidFill>
                <a:latin typeface="Calibri"/>
                <a:ea typeface="Calibri"/>
                <a:cs typeface="Calibri"/>
                <a:sym typeface="Calibri"/>
              </a:rPr>
              <a:t>2</a:t>
            </a:r>
            <a:r>
              <a:rPr b="0" i="0" lang="en-US" u="none">
                <a:solidFill>
                  <a:schemeClr val="dk1"/>
                </a:solidFill>
                <a:latin typeface="Calibri"/>
                <a:ea typeface="Calibri"/>
                <a:cs typeface="Calibri"/>
                <a:sym typeface="Calibri"/>
              </a:rPr>
              <a:t>Krishnan &amp; Raj, Web spam detection with Anti-TrustRank, AIRWeb 2006</a:t>
            </a:r>
            <a:endParaRPr sz="1000"/>
          </a:p>
        </p:txBody>
      </p:sp>
      <p:sp>
        <p:nvSpPr>
          <p:cNvPr id="832" name="Google Shape;832;p8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HITS</a:t>
            </a:r>
            <a:endParaRPr/>
          </a:p>
        </p:txBody>
      </p:sp>
      <p:sp>
        <p:nvSpPr>
          <p:cNvPr id="838" name="Google Shape;838;p89"/>
          <p:cNvSpPr txBox="1"/>
          <p:nvPr>
            <p:ph idx="4294967295" type="body"/>
          </p:nvPr>
        </p:nvSpPr>
        <p:spPr>
          <a:xfrm>
            <a:off x="457200" y="971550"/>
            <a:ext cx="8305800" cy="37605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80000"/>
              </a:lnSpc>
              <a:spcBef>
                <a:spcPts val="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Hyperlink-induced topic search (HITS) by </a:t>
            </a:r>
            <a:br>
              <a:rPr b="0" i="0" lang="en-US" sz="1900" u="none">
                <a:solidFill>
                  <a:schemeClr val="dk1"/>
                </a:solidFill>
                <a:latin typeface="Calibri"/>
                <a:ea typeface="Calibri"/>
                <a:cs typeface="Calibri"/>
                <a:sym typeface="Calibri"/>
              </a:rPr>
            </a:br>
            <a:r>
              <a:rPr b="0" i="0" lang="en-US" sz="1900" u="none">
                <a:solidFill>
                  <a:schemeClr val="dk1"/>
                </a:solidFill>
                <a:latin typeface="Calibri"/>
                <a:ea typeface="Calibri"/>
                <a:cs typeface="Calibri"/>
                <a:sym typeface="Calibri"/>
              </a:rPr>
              <a:t>Jon Kleinberg</a:t>
            </a:r>
            <a:r>
              <a:rPr b="0" baseline="30000" i="0" lang="en-US" sz="1900" u="none">
                <a:solidFill>
                  <a:schemeClr val="dk1"/>
                </a:solidFill>
                <a:latin typeface="Calibri"/>
                <a:ea typeface="Calibri"/>
                <a:cs typeface="Calibri"/>
                <a:sym typeface="Calibri"/>
              </a:rPr>
              <a:t>1</a:t>
            </a:r>
            <a:endParaRPr sz="2600"/>
          </a:p>
          <a:p>
            <a:pPr indent="-304800" lvl="0" marL="342900" marR="0" rtl="0" algn="l">
              <a:lnSpc>
                <a:spcPct val="80000"/>
              </a:lnSpc>
              <a:spcBef>
                <a:spcPts val="500"/>
              </a:spcBef>
              <a:spcAft>
                <a:spcPts val="0"/>
              </a:spcAft>
              <a:buClr>
                <a:schemeClr val="dk1"/>
              </a:buClr>
              <a:buSzPts val="1900"/>
              <a:buFont typeface="Arial"/>
              <a:buChar char="•"/>
            </a:pPr>
            <a:r>
              <a:rPr b="1" i="0" lang="en-US" sz="1900" u="none">
                <a:solidFill>
                  <a:schemeClr val="dk1"/>
                </a:solidFill>
                <a:latin typeface="Calibri"/>
                <a:ea typeface="Calibri"/>
                <a:cs typeface="Calibri"/>
                <a:sym typeface="Calibri"/>
              </a:rPr>
              <a:t>Hub</a:t>
            </a:r>
            <a:r>
              <a:rPr b="0" i="0" lang="en-US" sz="1900" u="none">
                <a:solidFill>
                  <a:schemeClr val="dk1"/>
                </a:solidFill>
                <a:latin typeface="Calibri"/>
                <a:ea typeface="Calibri"/>
                <a:cs typeface="Calibri"/>
                <a:sym typeface="Calibri"/>
              </a:rPr>
              <a:t>: page with outlinks to informative web pages</a:t>
            </a:r>
            <a:endParaRPr sz="2600"/>
          </a:p>
          <a:p>
            <a:pPr indent="-304800" lvl="0" marL="342900" marR="0" rtl="0" algn="l">
              <a:lnSpc>
                <a:spcPct val="80000"/>
              </a:lnSpc>
              <a:spcBef>
                <a:spcPts val="500"/>
              </a:spcBef>
              <a:spcAft>
                <a:spcPts val="0"/>
              </a:spcAft>
              <a:buClr>
                <a:schemeClr val="dk1"/>
              </a:buClr>
              <a:buSzPts val="1900"/>
              <a:buFont typeface="Arial"/>
              <a:buChar char="•"/>
            </a:pPr>
            <a:r>
              <a:rPr b="1" i="0" lang="en-US" sz="1900" u="none">
                <a:solidFill>
                  <a:schemeClr val="dk1"/>
                </a:solidFill>
                <a:latin typeface="Calibri"/>
                <a:ea typeface="Calibri"/>
                <a:cs typeface="Calibri"/>
                <a:sym typeface="Calibri"/>
              </a:rPr>
              <a:t>Authority</a:t>
            </a:r>
            <a:r>
              <a:rPr b="0" i="0" lang="en-US" sz="1900" u="none">
                <a:solidFill>
                  <a:schemeClr val="dk1"/>
                </a:solidFill>
                <a:latin typeface="Calibri"/>
                <a:ea typeface="Calibri"/>
                <a:cs typeface="Calibri"/>
                <a:sym typeface="Calibri"/>
              </a:rPr>
              <a:t>: informative/authoritative page with many inlinks</a:t>
            </a:r>
            <a:endParaRPr sz="2600"/>
          </a:p>
          <a:p>
            <a:pPr indent="0" lvl="0" marL="342900" marR="0" rtl="0" algn="l">
              <a:lnSpc>
                <a:spcPct val="80000"/>
              </a:lnSpc>
              <a:spcBef>
                <a:spcPts val="500"/>
              </a:spcBef>
              <a:spcAft>
                <a:spcPts val="0"/>
              </a:spcAft>
              <a:buNone/>
            </a:pPr>
            <a:r>
              <a:t/>
            </a:r>
            <a:endParaRPr sz="1900"/>
          </a:p>
          <a:p>
            <a:pPr indent="0" lvl="0" marL="342900" marR="0" rtl="0" algn="l">
              <a:lnSpc>
                <a:spcPct val="80000"/>
              </a:lnSpc>
              <a:spcBef>
                <a:spcPts val="500"/>
              </a:spcBef>
              <a:spcAft>
                <a:spcPts val="0"/>
              </a:spcAft>
              <a:buNone/>
            </a:pPr>
            <a:r>
              <a:t/>
            </a:r>
            <a:endParaRPr sz="1900"/>
          </a:p>
          <a:p>
            <a:pPr indent="0" lvl="0" marL="342900" marR="0" rtl="0" algn="l">
              <a:lnSpc>
                <a:spcPct val="80000"/>
              </a:lnSpc>
              <a:spcBef>
                <a:spcPts val="500"/>
              </a:spcBef>
              <a:spcAft>
                <a:spcPts val="0"/>
              </a:spcAft>
              <a:buNone/>
            </a:pPr>
            <a:r>
              <a:t/>
            </a:r>
            <a:endParaRPr sz="1900"/>
          </a:p>
          <a:p>
            <a:pPr indent="0" lvl="0" marL="342900" marR="0" rtl="0" algn="l">
              <a:lnSpc>
                <a:spcPct val="80000"/>
              </a:lnSpc>
              <a:spcBef>
                <a:spcPts val="500"/>
              </a:spcBef>
              <a:spcAft>
                <a:spcPts val="0"/>
              </a:spcAft>
              <a:buNone/>
            </a:pPr>
            <a:r>
              <a:t/>
            </a:r>
            <a:endParaRPr sz="1900"/>
          </a:p>
          <a:p>
            <a:pPr indent="0" lvl="0" marL="342900" marR="0" rtl="0" algn="l">
              <a:lnSpc>
                <a:spcPct val="80000"/>
              </a:lnSpc>
              <a:spcBef>
                <a:spcPts val="500"/>
              </a:spcBef>
              <a:spcAft>
                <a:spcPts val="0"/>
              </a:spcAft>
              <a:buNone/>
            </a:pPr>
            <a:r>
              <a:t/>
            </a:r>
            <a:endParaRPr sz="1900"/>
          </a:p>
          <a:p>
            <a:pPr indent="0" lvl="0" marL="342900" marR="0" rtl="0" algn="l">
              <a:lnSpc>
                <a:spcPct val="80000"/>
              </a:lnSpc>
              <a:spcBef>
                <a:spcPts val="500"/>
              </a:spcBef>
              <a:spcAft>
                <a:spcPts val="0"/>
              </a:spcAft>
              <a:buNone/>
            </a:pPr>
            <a:r>
              <a:t/>
            </a:r>
            <a:endParaRPr sz="400"/>
          </a:p>
          <a:p>
            <a:pPr indent="0" lvl="0" marL="342900" marR="0" rtl="0" algn="l">
              <a:lnSpc>
                <a:spcPct val="80000"/>
              </a:lnSpc>
              <a:spcBef>
                <a:spcPts val="500"/>
              </a:spcBef>
              <a:spcAft>
                <a:spcPts val="0"/>
              </a:spcAft>
              <a:buNone/>
            </a:pPr>
            <a:r>
              <a:t/>
            </a:r>
            <a:endParaRPr sz="400"/>
          </a:p>
          <a:p>
            <a:pPr indent="0" lvl="0" marL="342900" marR="0" rtl="0" algn="l">
              <a:lnSpc>
                <a:spcPct val="80000"/>
              </a:lnSpc>
              <a:spcBef>
                <a:spcPts val="500"/>
              </a:spcBef>
              <a:spcAft>
                <a:spcPts val="0"/>
              </a:spcAft>
              <a:buNone/>
            </a:pPr>
            <a:r>
              <a:t/>
            </a:r>
            <a:endParaRPr sz="400"/>
          </a:p>
          <a:p>
            <a:pPr indent="-304800" lvl="0" marL="342900" marR="0" rtl="0" algn="l">
              <a:lnSpc>
                <a:spcPct val="80000"/>
              </a:lnSpc>
              <a:spcBef>
                <a:spcPts val="500"/>
              </a:spcBef>
              <a:spcAft>
                <a:spcPts val="0"/>
              </a:spcAft>
              <a:buClr>
                <a:schemeClr val="dk1"/>
              </a:buClr>
              <a:buSzPts val="1900"/>
              <a:buFont typeface="Arial"/>
              <a:buChar char="•"/>
            </a:pPr>
            <a:r>
              <a:rPr b="0" i="0" lang="en-US" sz="1900" u="none">
                <a:solidFill>
                  <a:schemeClr val="dk1"/>
                </a:solidFill>
                <a:latin typeface="Calibri"/>
                <a:ea typeface="Calibri"/>
                <a:cs typeface="Calibri"/>
                <a:sym typeface="Calibri"/>
              </a:rPr>
              <a:t>Recursive definition:</a:t>
            </a:r>
            <a:endParaRPr sz="2600"/>
          </a:p>
          <a:p>
            <a:pPr indent="-247650" lvl="1" marL="742950" marR="0" rtl="0" algn="l">
              <a:lnSpc>
                <a:spcPct val="80000"/>
              </a:lnSpc>
              <a:spcBef>
                <a:spcPts val="44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Good </a:t>
            </a:r>
            <a:r>
              <a:rPr b="0" i="1" lang="en-US" sz="1600" u="none" cap="none" strike="noStrike">
                <a:solidFill>
                  <a:schemeClr val="dk1"/>
                </a:solidFill>
                <a:latin typeface="Calibri"/>
                <a:ea typeface="Calibri"/>
                <a:cs typeface="Calibri"/>
                <a:sym typeface="Calibri"/>
              </a:rPr>
              <a:t>hubs</a:t>
            </a:r>
            <a:r>
              <a:rPr b="0" i="0" lang="en-US" sz="1600" u="none" cap="none" strike="noStrike">
                <a:solidFill>
                  <a:schemeClr val="dk1"/>
                </a:solidFill>
                <a:latin typeface="Calibri"/>
                <a:ea typeface="Calibri"/>
                <a:cs typeface="Calibri"/>
                <a:sym typeface="Calibri"/>
              </a:rPr>
              <a:t> point to good </a:t>
            </a:r>
            <a:r>
              <a:rPr b="0" i="1" lang="en-US" sz="1600" u="none" cap="none" strike="noStrike">
                <a:solidFill>
                  <a:schemeClr val="dk1"/>
                </a:solidFill>
                <a:latin typeface="Calibri"/>
                <a:ea typeface="Calibri"/>
                <a:cs typeface="Calibri"/>
                <a:sym typeface="Calibri"/>
              </a:rPr>
              <a:t>authorities</a:t>
            </a:r>
            <a:endParaRPr i="1" sz="2200"/>
          </a:p>
          <a:p>
            <a:pPr indent="-247650" lvl="1" marL="742950" marR="0" rtl="0" algn="l">
              <a:lnSpc>
                <a:spcPct val="80000"/>
              </a:lnSpc>
              <a:spcBef>
                <a:spcPts val="44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Good </a:t>
            </a:r>
            <a:r>
              <a:rPr b="0" i="1" lang="en-US" sz="1600" u="none" cap="none" strike="noStrike">
                <a:solidFill>
                  <a:schemeClr val="dk1"/>
                </a:solidFill>
                <a:latin typeface="Calibri"/>
                <a:ea typeface="Calibri"/>
                <a:cs typeface="Calibri"/>
                <a:sym typeface="Calibri"/>
              </a:rPr>
              <a:t>authorities</a:t>
            </a:r>
            <a:r>
              <a:rPr b="0" i="0" lang="en-US" sz="1600" u="none" cap="none" strike="noStrike">
                <a:solidFill>
                  <a:schemeClr val="dk1"/>
                </a:solidFill>
                <a:latin typeface="Calibri"/>
                <a:ea typeface="Calibri"/>
                <a:cs typeface="Calibri"/>
                <a:sym typeface="Calibri"/>
              </a:rPr>
              <a:t> are pointed to by good </a:t>
            </a:r>
            <a:r>
              <a:rPr b="0" i="1" lang="en-US" sz="1600" u="none" cap="none" strike="noStrike">
                <a:solidFill>
                  <a:schemeClr val="dk1"/>
                </a:solidFill>
                <a:latin typeface="Calibri"/>
                <a:ea typeface="Calibri"/>
                <a:cs typeface="Calibri"/>
                <a:sym typeface="Calibri"/>
              </a:rPr>
              <a:t>hubs</a:t>
            </a:r>
            <a:endParaRPr i="1" sz="2200"/>
          </a:p>
        </p:txBody>
      </p:sp>
      <p:sp>
        <p:nvSpPr>
          <p:cNvPr id="839" name="Google Shape;839;p89"/>
          <p:cNvSpPr txBox="1"/>
          <p:nvPr/>
        </p:nvSpPr>
        <p:spPr>
          <a:xfrm>
            <a:off x="3581400" y="4633550"/>
            <a:ext cx="5486400" cy="23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0" baseline="30000" i="0" lang="en-US" sz="1400" u="none">
                <a:solidFill>
                  <a:schemeClr val="dk1"/>
                </a:solidFill>
                <a:latin typeface="Calibri"/>
                <a:ea typeface="Calibri"/>
                <a:cs typeface="Calibri"/>
                <a:sym typeface="Calibri"/>
              </a:rPr>
              <a:t>1</a:t>
            </a:r>
            <a:r>
              <a:rPr b="0" i="0" lang="en-US" sz="1300" u="none">
                <a:solidFill>
                  <a:schemeClr val="dk1"/>
                </a:solidFill>
                <a:latin typeface="Calibri"/>
                <a:ea typeface="Calibri"/>
                <a:cs typeface="Calibri"/>
                <a:sym typeface="Calibri"/>
              </a:rPr>
              <a:t>Kleinberg, </a:t>
            </a:r>
            <a:r>
              <a:rPr b="0" i="0" lang="en-US" sz="1300" u="sng">
                <a:solidFill>
                  <a:schemeClr val="hlink"/>
                </a:solidFill>
                <a:latin typeface="Calibri"/>
                <a:ea typeface="Calibri"/>
                <a:cs typeface="Calibri"/>
                <a:sym typeface="Calibri"/>
                <a:hlinkClick r:id="rId3"/>
              </a:rPr>
              <a:t>Authoritative sources in a hyperlinked environment</a:t>
            </a:r>
            <a:r>
              <a:rPr b="0" i="0" lang="en-US" sz="1300" u="none">
                <a:solidFill>
                  <a:schemeClr val="dk1"/>
                </a:solidFill>
                <a:latin typeface="Calibri"/>
                <a:ea typeface="Calibri"/>
                <a:cs typeface="Calibri"/>
                <a:sym typeface="Calibri"/>
              </a:rPr>
              <a:t>, </a:t>
            </a:r>
            <a:r>
              <a:rPr b="0" i="1" lang="en-US" sz="1300" u="none">
                <a:solidFill>
                  <a:schemeClr val="dk1"/>
                </a:solidFill>
                <a:latin typeface="Calibri"/>
                <a:ea typeface="Calibri"/>
                <a:cs typeface="Calibri"/>
                <a:sym typeface="Calibri"/>
              </a:rPr>
              <a:t>J. ACM</a:t>
            </a:r>
            <a:r>
              <a:rPr b="0" i="0" lang="en-US" sz="1300" u="none">
                <a:solidFill>
                  <a:schemeClr val="dk1"/>
                </a:solidFill>
                <a:latin typeface="Calibri"/>
                <a:ea typeface="Calibri"/>
                <a:cs typeface="Calibri"/>
                <a:sym typeface="Calibri"/>
              </a:rPr>
              <a:t>, 1999</a:t>
            </a:r>
            <a:r>
              <a:rPr lang="en-US" sz="1300">
                <a:solidFill>
                  <a:schemeClr val="dk1"/>
                </a:solidFill>
                <a:latin typeface="Calibri"/>
                <a:ea typeface="Calibri"/>
                <a:cs typeface="Calibri"/>
                <a:sym typeface="Calibri"/>
              </a:rPr>
              <a:t> </a:t>
            </a:r>
            <a:endParaRPr sz="1300"/>
          </a:p>
        </p:txBody>
      </p:sp>
      <p:pic>
        <p:nvPicPr>
          <p:cNvPr descr="Jon Kleinberg, the creator of HITS, posing for a photograph." id="840" name="Google Shape;840;p89" title="Jon Kleinberg"/>
          <p:cNvPicPr preferRelativeResize="0"/>
          <p:nvPr/>
        </p:nvPicPr>
        <p:blipFill rotWithShape="1">
          <a:blip r:embed="rId4">
            <a:alphaModFix/>
          </a:blip>
          <a:srcRect b="0" l="0" r="0" t="0"/>
          <a:stretch/>
        </p:blipFill>
        <p:spPr>
          <a:xfrm>
            <a:off x="7428025" y="92156"/>
            <a:ext cx="1128713" cy="1407319"/>
          </a:xfrm>
          <a:prstGeom prst="rect">
            <a:avLst/>
          </a:prstGeom>
          <a:noFill/>
          <a:ln>
            <a:noFill/>
          </a:ln>
        </p:spPr>
      </p:pic>
      <p:sp>
        <p:nvSpPr>
          <p:cNvPr id="841" name="Google Shape;841;p8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42" name="Google Shape;842;p89"/>
          <p:cNvSpPr txBox="1"/>
          <p:nvPr/>
        </p:nvSpPr>
        <p:spPr>
          <a:xfrm>
            <a:off x="6062400" y="1499475"/>
            <a:ext cx="3005400" cy="236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000">
                <a:latin typeface="Calibri"/>
                <a:ea typeface="Calibri"/>
                <a:cs typeface="Calibri"/>
                <a:sym typeface="Calibri"/>
              </a:rPr>
              <a:t>Img credit: </a:t>
            </a:r>
            <a:r>
              <a:rPr lang="en-US" sz="1000">
                <a:latin typeface="Calibri"/>
                <a:ea typeface="Calibri"/>
                <a:cs typeface="Calibri"/>
                <a:sym typeface="Calibri"/>
              </a:rPr>
              <a:t>http://scgp.stonybrook.edu/archives/608</a:t>
            </a:r>
            <a:r>
              <a:rPr lang="en-US" sz="1000">
                <a:latin typeface="Calibri"/>
                <a:ea typeface="Calibri"/>
                <a:cs typeface="Calibri"/>
                <a:sym typeface="Calibri"/>
              </a:rPr>
              <a:t>4</a:t>
            </a:r>
            <a:endParaRPr sz="1000">
              <a:latin typeface="Calibri"/>
              <a:ea typeface="Calibri"/>
              <a:cs typeface="Calibri"/>
              <a:sym typeface="Calibri"/>
            </a:endParaRPr>
          </a:p>
        </p:txBody>
      </p:sp>
      <p:pic>
        <p:nvPicPr>
          <p:cNvPr descr="Page A has multiple inlinks, from pages B, C, and D. Page A in this case is an Authority." id="843" name="Google Shape;843;p89" title="Authority"/>
          <p:cNvPicPr preferRelativeResize="0"/>
          <p:nvPr/>
        </p:nvPicPr>
        <p:blipFill>
          <a:blip r:embed="rId5">
            <a:alphaModFix/>
          </a:blip>
          <a:stretch>
            <a:fillRect/>
          </a:stretch>
        </p:blipFill>
        <p:spPr>
          <a:xfrm>
            <a:off x="4199100" y="2175984"/>
            <a:ext cx="1802887" cy="1733306"/>
          </a:xfrm>
          <a:prstGeom prst="rect">
            <a:avLst/>
          </a:prstGeom>
          <a:noFill/>
          <a:ln>
            <a:noFill/>
          </a:ln>
        </p:spPr>
      </p:pic>
      <p:pic>
        <p:nvPicPr>
          <p:cNvPr descr="Page A is outlinking to pages B, C, and D. Therefore, it is acting as a Hub." id="844" name="Google Shape;844;p89" title="Hub"/>
          <p:cNvPicPr preferRelativeResize="0"/>
          <p:nvPr/>
        </p:nvPicPr>
        <p:blipFill>
          <a:blip r:embed="rId6">
            <a:alphaModFix/>
          </a:blip>
          <a:stretch>
            <a:fillRect/>
          </a:stretch>
        </p:blipFill>
        <p:spPr>
          <a:xfrm>
            <a:off x="1068043" y="2153507"/>
            <a:ext cx="1943812" cy="1778250"/>
          </a:xfrm>
          <a:prstGeom prst="rect">
            <a:avLst/>
          </a:prstGeom>
          <a:noFill/>
          <a:ln>
            <a:noFill/>
          </a:ln>
        </p:spPr>
      </p:pic>
      <p:sp>
        <p:nvSpPr>
          <p:cNvPr id="845" name="Google Shape;845;p89"/>
          <p:cNvSpPr txBox="1"/>
          <p:nvPr/>
        </p:nvSpPr>
        <p:spPr>
          <a:xfrm>
            <a:off x="6180025" y="2871503"/>
            <a:ext cx="2475000" cy="7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Figures from </a:t>
            </a:r>
            <a:r>
              <a:rPr lang="en-US">
                <a:latin typeface="Calibri"/>
                <a:ea typeface="Calibri"/>
                <a:cs typeface="Calibri"/>
                <a:sym typeface="Calibri"/>
              </a:rPr>
              <a:t>Levene (2010), </a:t>
            </a:r>
            <a:r>
              <a:rPr i="1" lang="en-US">
                <a:latin typeface="Calibri"/>
                <a:ea typeface="Calibri"/>
                <a:cs typeface="Calibri"/>
                <a:sym typeface="Calibri"/>
              </a:rPr>
              <a:t>An Introduction to Search Engines and Web Page Navigation</a:t>
            </a:r>
            <a:endParaRPr i="1">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0"/>
          <p:cNvSpPr txBox="1"/>
          <p:nvPr>
            <p:ph idx="4294967295" type="title"/>
          </p:nvPr>
        </p:nvSpPr>
        <p:spPr>
          <a:xfrm>
            <a:off x="457200" y="5715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Good Authority &amp; Hub?</a:t>
            </a:r>
            <a:endParaRPr/>
          </a:p>
        </p:txBody>
      </p:sp>
      <p:pic>
        <p:nvPicPr>
          <p:cNvPr descr="Wikipedia page for the HITS algorithm." id="851" name="Google Shape;851;p90" title="HITS Wikipedia."/>
          <p:cNvPicPr preferRelativeResize="0"/>
          <p:nvPr/>
        </p:nvPicPr>
        <p:blipFill rotWithShape="1">
          <a:blip r:embed="rId3">
            <a:alphaModFix/>
          </a:blip>
          <a:srcRect b="0" l="0" r="0" t="0"/>
          <a:stretch/>
        </p:blipFill>
        <p:spPr>
          <a:xfrm>
            <a:off x="831425" y="914553"/>
            <a:ext cx="3277791" cy="3886201"/>
          </a:xfrm>
          <a:prstGeom prst="rect">
            <a:avLst/>
          </a:prstGeom>
          <a:noFill/>
          <a:ln>
            <a:noFill/>
          </a:ln>
        </p:spPr>
      </p:pic>
      <p:pic>
        <p:nvPicPr>
          <p:cNvPr descr="The references from the HITS Algorithm Wikipedia page are shown, linking to Authoritative pages." id="852" name="Google Shape;852;p90" title="HITS Algorithm Wikipedia References"/>
          <p:cNvPicPr preferRelativeResize="0"/>
          <p:nvPr/>
        </p:nvPicPr>
        <p:blipFill rotWithShape="1">
          <a:blip r:embed="rId4">
            <a:alphaModFix/>
          </a:blip>
          <a:srcRect b="0" l="0" r="0" t="0"/>
          <a:stretch/>
        </p:blipFill>
        <p:spPr>
          <a:xfrm>
            <a:off x="5264900" y="914553"/>
            <a:ext cx="3277791" cy="3886201"/>
          </a:xfrm>
          <a:prstGeom prst="rect">
            <a:avLst/>
          </a:prstGeom>
          <a:noFill/>
          <a:ln>
            <a:noFill/>
          </a:ln>
        </p:spPr>
      </p:pic>
      <p:sp>
        <p:nvSpPr>
          <p:cNvPr id="853" name="Google Shape;853;p9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 Good Hub</a:t>
            </a:r>
            <a:endParaRPr/>
          </a:p>
        </p:txBody>
      </p:sp>
      <p:pic>
        <p:nvPicPr>
          <p:cNvPr descr="The yelp webpage, showing pizza places in Norfolk, VA.&#10;ch10-hub.png" id="859" name="Google Shape;859;p91" title="Yelp"/>
          <p:cNvPicPr preferRelativeResize="0"/>
          <p:nvPr/>
        </p:nvPicPr>
        <p:blipFill rotWithShape="1">
          <a:blip r:embed="rId3">
            <a:alphaModFix/>
          </a:blip>
          <a:srcRect b="0" l="0" r="0" t="0"/>
          <a:stretch/>
        </p:blipFill>
        <p:spPr>
          <a:xfrm>
            <a:off x="2436613" y="1006475"/>
            <a:ext cx="4270768" cy="3657601"/>
          </a:xfrm>
          <a:prstGeom prst="rect">
            <a:avLst/>
          </a:prstGeom>
          <a:noFill/>
          <a:ln>
            <a:noFill/>
          </a:ln>
        </p:spPr>
      </p:pic>
      <p:sp>
        <p:nvSpPr>
          <p:cNvPr id="860" name="Google Shape;860;p9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Crawling Issues</a:t>
            </a:r>
            <a:endParaRPr/>
          </a:p>
        </p:txBody>
      </p:sp>
      <p:sp>
        <p:nvSpPr>
          <p:cNvPr id="142" name="Google Shape;142;p20"/>
          <p:cNvSpPr txBox="1"/>
          <p:nvPr>
            <p:ph idx="4294967295" type="body"/>
          </p:nvPr>
        </p:nvSpPr>
        <p:spPr>
          <a:xfrm>
            <a:off x="457200" y="970000"/>
            <a:ext cx="8229600" cy="38997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Good source for seed URLs:</a:t>
            </a:r>
            <a:endParaRPr sz="2600"/>
          </a:p>
          <a:p>
            <a:pPr indent="-247650" lvl="1" marL="742950" marR="0" rtl="0" algn="l">
              <a:lnSpc>
                <a:spcPct val="80000"/>
              </a:lnSpc>
              <a:spcBef>
                <a:spcPts val="520"/>
              </a:spcBef>
              <a:spcAft>
                <a:spcPts val="0"/>
              </a:spcAft>
              <a:buClr>
                <a:schemeClr val="dk1"/>
              </a:buClr>
              <a:buSzPts val="2000"/>
              <a:buFont typeface="Arial"/>
              <a:buChar char="–"/>
            </a:pPr>
            <a:r>
              <a:rPr lang="en-US" sz="2000" u="sng">
                <a:solidFill>
                  <a:schemeClr val="hlink"/>
                </a:solidFill>
                <a:hlinkClick r:id="rId3"/>
              </a:rPr>
              <a:t>DMOZ - The Directory of the Web</a:t>
            </a:r>
            <a:r>
              <a:rPr lang="en-US" sz="2000"/>
              <a:t> </a:t>
            </a:r>
            <a:endParaRPr sz="2000"/>
          </a:p>
          <a:p>
            <a:pPr indent="-203200" lvl="2" marL="1143000" marR="0" rtl="0" algn="l">
              <a:lnSpc>
                <a:spcPct val="80000"/>
              </a:lnSpc>
              <a:spcBef>
                <a:spcPts val="520"/>
              </a:spcBef>
              <a:spcAft>
                <a:spcPts val="0"/>
              </a:spcAft>
              <a:buClr>
                <a:schemeClr val="dk1"/>
              </a:buClr>
              <a:buSzPts val="2000"/>
              <a:buFont typeface="Arial"/>
              <a:buChar char="•"/>
            </a:pPr>
            <a:r>
              <a:rPr lang="en-US" sz="2000"/>
              <a:t>archived version of dmoz.org</a:t>
            </a:r>
            <a:endParaRPr sz="20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Previously crawled URLs</a:t>
            </a:r>
            <a:endParaRPr sz="2200"/>
          </a:p>
          <a:p>
            <a:pPr indent="0" lvl="0" marL="342900" marR="0" rtl="0" algn="l">
              <a:lnSpc>
                <a:spcPct val="80000"/>
              </a:lnSpc>
              <a:spcBef>
                <a:spcPts val="600"/>
              </a:spcBef>
              <a:spcAft>
                <a:spcPts val="0"/>
              </a:spcAft>
              <a:buNone/>
            </a:pPr>
            <a:r>
              <a:t/>
            </a:r>
            <a:endParaRPr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Search engine competing goals: </a:t>
            </a:r>
            <a:endParaRPr sz="26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Keep index fresh (crawl often)</a:t>
            </a:r>
            <a:endParaRPr sz="22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Comprehensive index (crawl as much as possible)</a:t>
            </a:r>
            <a:endParaRPr sz="2200"/>
          </a:p>
          <a:p>
            <a:pPr indent="0" lvl="0" marL="342900" marR="0" rtl="0" algn="l">
              <a:lnSpc>
                <a:spcPct val="80000"/>
              </a:lnSpc>
              <a:spcBef>
                <a:spcPts val="600"/>
              </a:spcBef>
              <a:spcAft>
                <a:spcPts val="0"/>
              </a:spcAft>
              <a:buNone/>
            </a:pPr>
            <a:r>
              <a:t/>
            </a:r>
            <a:endParaRPr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Which URLs should be visited first or more often?</a:t>
            </a:r>
            <a:endParaRPr sz="26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Breadth-first (FIFO)</a:t>
            </a:r>
            <a:endParaRPr sz="22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Pages which change frequently &amp; significantly</a:t>
            </a:r>
            <a:endParaRPr sz="22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Popular or highly-linked pages</a:t>
            </a:r>
            <a:endParaRPr sz="2200"/>
          </a:p>
        </p:txBody>
      </p:sp>
      <p:pic>
        <p:nvPicPr>
          <p:cNvPr id="143" name="Google Shape;143;p20"/>
          <p:cNvPicPr preferRelativeResize="0"/>
          <p:nvPr/>
        </p:nvPicPr>
        <p:blipFill rotWithShape="1">
          <a:blip r:embed="rId4">
            <a:alphaModFix/>
          </a:blip>
          <a:srcRect b="0" l="0" r="0" t="0"/>
          <a:stretch/>
        </p:blipFill>
        <p:spPr>
          <a:xfrm>
            <a:off x="5344325" y="1265625"/>
            <a:ext cx="3494875" cy="1725600"/>
          </a:xfrm>
          <a:prstGeom prst="rect">
            <a:avLst/>
          </a:prstGeom>
          <a:noFill/>
          <a:ln>
            <a:noFill/>
          </a:ln>
        </p:spPr>
      </p:pic>
      <p:sp>
        <p:nvSpPr>
          <p:cNvPr id="144" name="Google Shape;144;p20"/>
          <p:cNvSpPr txBox="1"/>
          <p:nvPr/>
        </p:nvSpPr>
        <p:spPr>
          <a:xfrm>
            <a:off x="6405537" y="1034613"/>
            <a:ext cx="20748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1" lang="en-US" sz="1400" u="none">
                <a:solidFill>
                  <a:schemeClr val="dk1"/>
                </a:solidFill>
                <a:latin typeface="Arial"/>
                <a:ea typeface="Arial"/>
                <a:cs typeface="Arial"/>
                <a:sym typeface="Arial"/>
              </a:rPr>
              <a:t>remember the bow-tie?</a:t>
            </a:r>
            <a:endParaRPr/>
          </a:p>
        </p:txBody>
      </p:sp>
      <p:sp>
        <p:nvSpPr>
          <p:cNvPr id="145" name="Google Shape;145;p2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Amazon store page for a t-shirt.&#10;ch10-authority.png" id="865" name="Google Shape;865;p92" title="Amazon"/>
          <p:cNvPicPr preferRelativeResize="0"/>
          <p:nvPr/>
        </p:nvPicPr>
        <p:blipFill rotWithShape="1">
          <a:blip r:embed="rId3">
            <a:alphaModFix/>
          </a:blip>
          <a:srcRect b="0" l="0" r="0" t="0"/>
          <a:stretch/>
        </p:blipFill>
        <p:spPr>
          <a:xfrm>
            <a:off x="2457450" y="1119494"/>
            <a:ext cx="4229102" cy="3621883"/>
          </a:xfrm>
          <a:prstGeom prst="rect">
            <a:avLst/>
          </a:prstGeom>
          <a:noFill/>
          <a:ln>
            <a:noFill/>
          </a:ln>
        </p:spPr>
      </p:pic>
      <p:sp>
        <p:nvSpPr>
          <p:cNvPr id="866" name="Google Shape;866;p9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 Good Authority</a:t>
            </a:r>
            <a:endParaRPr/>
          </a:p>
        </p:txBody>
      </p:sp>
      <p:sp>
        <p:nvSpPr>
          <p:cNvPr id="867" name="Google Shape;867;p9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3"/>
          <p:cNvSpPr txBox="1"/>
          <p:nvPr>
            <p:ph type="title"/>
          </p:nvPr>
        </p:nvSpPr>
        <p:spPr>
          <a:xfrm>
            <a:off x="207325" y="205975"/>
            <a:ext cx="88107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3600" u="none" cap="none" strike="noStrike">
                <a:solidFill>
                  <a:schemeClr val="dk1"/>
                </a:solidFill>
                <a:latin typeface="Calibri"/>
                <a:ea typeface="Calibri"/>
                <a:cs typeface="Calibri"/>
                <a:sym typeface="Calibri"/>
              </a:rPr>
              <a:t>In the Bad Old Days, Discovery Was Difficult…</a:t>
            </a:r>
            <a:endParaRPr sz="3600"/>
          </a:p>
        </p:txBody>
      </p:sp>
      <p:sp>
        <p:nvSpPr>
          <p:cNvPr id="873" name="Google Shape;873;p93"/>
          <p:cNvSpPr txBox="1"/>
          <p:nvPr>
            <p:ph idx="1" type="body"/>
          </p:nvPr>
        </p:nvSpPr>
        <p:spPr>
          <a:xfrm>
            <a:off x="457200" y="1200150"/>
            <a:ext cx="8229600" cy="37011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90000"/>
              </a:lnSpc>
              <a:spcBef>
                <a:spcPts val="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ford.com, toyota.com, etc. don't describe themselves as </a:t>
            </a:r>
            <a:r>
              <a:rPr b="0" i="0" lang="en-US" sz="2100" u="sng">
                <a:solidFill>
                  <a:schemeClr val="hlink"/>
                </a:solidFill>
                <a:latin typeface="Calibri"/>
                <a:ea typeface="Calibri"/>
                <a:cs typeface="Calibri"/>
                <a:sym typeface="Calibri"/>
                <a:hlinkClick r:id="rId3"/>
              </a:rPr>
              <a:t>"automobile manufacturers"</a:t>
            </a:r>
            <a:r>
              <a:rPr b="0" i="0" lang="en-US" sz="2100" u="none">
                <a:solidFill>
                  <a:schemeClr val="dk1"/>
                </a:solidFill>
                <a:latin typeface="Calibri"/>
                <a:ea typeface="Calibri"/>
                <a:cs typeface="Calibri"/>
                <a:sym typeface="Calibri"/>
              </a:rPr>
              <a:t>, though a query for those terms arguably should return those companies</a:t>
            </a:r>
            <a:endParaRPr sz="2900"/>
          </a:p>
          <a:p>
            <a:pPr indent="-190500" lvl="0" marL="342900" marR="0" rtl="0" algn="l">
              <a:lnSpc>
                <a:spcPct val="90000"/>
              </a:lnSpc>
              <a:spcBef>
                <a:spcPts val="480"/>
              </a:spcBef>
              <a:spcAft>
                <a:spcPts val="0"/>
              </a:spcAft>
              <a:buClr>
                <a:schemeClr val="dk1"/>
              </a:buClr>
              <a:buSzPts val="2400"/>
              <a:buFont typeface="Arial"/>
              <a:buNone/>
            </a:pPr>
            <a:r>
              <a:t/>
            </a:r>
            <a:endParaRPr b="0" i="0" sz="21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1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1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100" u="none">
              <a:solidFill>
                <a:schemeClr val="dk1"/>
              </a:solidFill>
              <a:latin typeface="Calibri"/>
              <a:ea typeface="Calibri"/>
              <a:cs typeface="Calibri"/>
              <a:sym typeface="Calibri"/>
            </a:endParaRPr>
          </a:p>
          <a:p>
            <a:pPr indent="-323850" lvl="0" marL="342900" marR="0" rtl="0" algn="l">
              <a:lnSpc>
                <a:spcPct val="90000"/>
              </a:lnSpc>
              <a:spcBef>
                <a:spcPts val="48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harvard.edu is clearly canonical for a query of "Harvard", even though it uses the term less frequently than many other pages</a:t>
            </a:r>
            <a:endParaRPr sz="2900"/>
          </a:p>
          <a:p>
            <a:pPr indent="-323850" lvl="0" marL="342900" marR="0" rtl="0" algn="l">
              <a:lnSpc>
                <a:spcPct val="90000"/>
              </a:lnSpc>
              <a:spcBef>
                <a:spcPts val="48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Many search engines of the day (ca. late 90s) could not "find themselves"</a:t>
            </a:r>
            <a:endParaRPr sz="2900"/>
          </a:p>
        </p:txBody>
      </p:sp>
      <p:pic>
        <p:nvPicPr>
          <p:cNvPr descr="ford-keywords" id="874" name="Google Shape;874;p93"/>
          <p:cNvPicPr preferRelativeResize="0"/>
          <p:nvPr/>
        </p:nvPicPr>
        <p:blipFill rotWithShape="1">
          <a:blip r:embed="rId4">
            <a:alphaModFix/>
          </a:blip>
          <a:srcRect b="0" l="0" r="0" t="0"/>
          <a:stretch/>
        </p:blipFill>
        <p:spPr>
          <a:xfrm>
            <a:off x="945500" y="2253148"/>
            <a:ext cx="7334349" cy="1149484"/>
          </a:xfrm>
          <a:prstGeom prst="rect">
            <a:avLst/>
          </a:prstGeom>
          <a:noFill/>
          <a:ln>
            <a:noFill/>
          </a:ln>
        </p:spPr>
      </p:pic>
      <p:sp>
        <p:nvSpPr>
          <p:cNvPr id="875" name="Google Shape;875;p9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HITS Algorithm</a:t>
            </a:r>
            <a:endParaRPr/>
          </a:p>
        </p:txBody>
      </p:sp>
      <p:sp>
        <p:nvSpPr>
          <p:cNvPr id="881" name="Google Shape;881;p94"/>
          <p:cNvSpPr txBox="1"/>
          <p:nvPr>
            <p:ph idx="4294967295" type="body"/>
          </p:nvPr>
        </p:nvSpPr>
        <p:spPr>
          <a:xfrm>
            <a:off x="457200" y="1200150"/>
            <a:ext cx="8493600" cy="3394500"/>
          </a:xfrm>
          <a:prstGeom prst="rect">
            <a:avLst/>
          </a:prstGeom>
          <a:noFill/>
          <a:ln>
            <a:noFill/>
          </a:ln>
        </p:spPr>
        <p:txBody>
          <a:bodyPr anchorCtr="0" anchor="t" bIns="45700" lIns="91425" spcFirstLastPara="1" rIns="91425" wrap="square" tIns="45700">
            <a:noAutofit/>
          </a:bodyPr>
          <a:lstStyle/>
          <a:p>
            <a:pPr indent="-476250" lvl="0" marL="514350" marR="0" rtl="0" algn="l">
              <a:lnSpc>
                <a:spcPct val="115000"/>
              </a:lnSpc>
              <a:spcBef>
                <a:spcPts val="0"/>
              </a:spcBef>
              <a:spcAft>
                <a:spcPts val="0"/>
              </a:spcAft>
              <a:buClr>
                <a:schemeClr val="dk1"/>
              </a:buClr>
              <a:buSzPts val="2600"/>
              <a:buFont typeface="Calibri"/>
              <a:buAutoNum type="arabicPeriod"/>
            </a:pPr>
            <a:r>
              <a:rPr b="0" i="0" lang="en-US" sz="2600" u="none">
                <a:solidFill>
                  <a:schemeClr val="dk1"/>
                </a:solidFill>
                <a:latin typeface="Calibri"/>
                <a:ea typeface="Calibri"/>
                <a:cs typeface="Calibri"/>
                <a:sym typeface="Calibri"/>
              </a:rPr>
              <a:t>Retrieve pages most relevant to search query</a:t>
            </a:r>
            <a:r>
              <a:rPr b="0" baseline="30000" i="0" lang="en-US" sz="2600" u="none">
                <a:solidFill>
                  <a:schemeClr val="dk1"/>
                </a:solidFill>
                <a:latin typeface="Calibri"/>
                <a:ea typeface="Calibri"/>
                <a:cs typeface="Calibri"/>
                <a:sym typeface="Calibri"/>
              </a:rPr>
              <a:t>1</a:t>
            </a:r>
            <a:r>
              <a:rPr b="0" i="0" lang="en-US" sz="2600" u="none">
                <a:solidFill>
                  <a:schemeClr val="dk1"/>
                </a:solidFill>
                <a:latin typeface="Calibri"/>
                <a:ea typeface="Calibri"/>
                <a:cs typeface="Calibri"/>
                <a:sym typeface="Calibri"/>
              </a:rPr>
              <a:t> → </a:t>
            </a:r>
            <a:r>
              <a:rPr b="0" i="1" lang="en-US" sz="2600" u="none">
                <a:solidFill>
                  <a:schemeClr val="dk1"/>
                </a:solidFill>
                <a:latin typeface="Calibri"/>
                <a:ea typeface="Calibri"/>
                <a:cs typeface="Calibri"/>
                <a:sym typeface="Calibri"/>
              </a:rPr>
              <a:t>root set</a:t>
            </a:r>
            <a:endParaRPr sz="2600"/>
          </a:p>
          <a:p>
            <a:pPr indent="-476250" lvl="0" marL="514350" marR="0" rtl="0" algn="l">
              <a:lnSpc>
                <a:spcPct val="115000"/>
              </a:lnSpc>
              <a:spcBef>
                <a:spcPts val="640"/>
              </a:spcBef>
              <a:spcAft>
                <a:spcPts val="0"/>
              </a:spcAft>
              <a:buClr>
                <a:schemeClr val="dk1"/>
              </a:buClr>
              <a:buSzPts val="2600"/>
              <a:buFont typeface="Calibri"/>
              <a:buAutoNum type="arabicPeriod"/>
            </a:pPr>
            <a:r>
              <a:rPr b="0" i="0" lang="en-US" sz="2600" u="none">
                <a:solidFill>
                  <a:schemeClr val="dk1"/>
                </a:solidFill>
                <a:latin typeface="Calibri"/>
                <a:ea typeface="Calibri"/>
                <a:cs typeface="Calibri"/>
                <a:sym typeface="Calibri"/>
              </a:rPr>
              <a:t>Retrieve all pages linked to/from the root set → </a:t>
            </a:r>
            <a:r>
              <a:rPr b="0" i="1" lang="en-US" sz="2600" u="none">
                <a:solidFill>
                  <a:schemeClr val="dk1"/>
                </a:solidFill>
                <a:latin typeface="Calibri"/>
                <a:ea typeface="Calibri"/>
                <a:cs typeface="Calibri"/>
                <a:sym typeface="Calibri"/>
              </a:rPr>
              <a:t>base set</a:t>
            </a:r>
            <a:endParaRPr sz="2600"/>
          </a:p>
          <a:p>
            <a:pPr indent="-476250" lvl="0" marL="514350" marR="0" rtl="0" algn="l">
              <a:lnSpc>
                <a:spcPct val="115000"/>
              </a:lnSpc>
              <a:spcBef>
                <a:spcPts val="640"/>
              </a:spcBef>
              <a:spcAft>
                <a:spcPts val="0"/>
              </a:spcAft>
              <a:buClr>
                <a:schemeClr val="dk1"/>
              </a:buClr>
              <a:buSzPts val="2600"/>
              <a:buFont typeface="Calibri"/>
              <a:buAutoNum type="arabicPeriod"/>
            </a:pPr>
            <a:r>
              <a:rPr b="0" i="0" lang="en-US" sz="2600" u="none">
                <a:solidFill>
                  <a:schemeClr val="dk1"/>
                </a:solidFill>
                <a:latin typeface="Calibri"/>
                <a:ea typeface="Calibri"/>
                <a:cs typeface="Calibri"/>
                <a:sym typeface="Calibri"/>
              </a:rPr>
              <a:t>Perform authority and hub calculations iteratively on all nodes in the subgraph</a:t>
            </a:r>
            <a:endParaRPr sz="2600"/>
          </a:p>
          <a:p>
            <a:pPr indent="-476250" lvl="0" marL="514350" marR="0" rtl="0" algn="l">
              <a:lnSpc>
                <a:spcPct val="115000"/>
              </a:lnSpc>
              <a:spcBef>
                <a:spcPts val="640"/>
              </a:spcBef>
              <a:spcAft>
                <a:spcPts val="0"/>
              </a:spcAft>
              <a:buClr>
                <a:schemeClr val="dk1"/>
              </a:buClr>
              <a:buSzPts val="2600"/>
              <a:buFont typeface="Calibri"/>
              <a:buAutoNum type="arabicPeriod"/>
            </a:pPr>
            <a:r>
              <a:rPr b="0" i="0" lang="en-US" sz="2600" u="none">
                <a:solidFill>
                  <a:schemeClr val="dk1"/>
                </a:solidFill>
                <a:latin typeface="Calibri"/>
                <a:ea typeface="Calibri"/>
                <a:cs typeface="Calibri"/>
                <a:sym typeface="Calibri"/>
              </a:rPr>
              <a:t>When finished, every node has an authority score and hub score</a:t>
            </a:r>
            <a:endParaRPr sz="2600"/>
          </a:p>
          <a:p>
            <a:pPr indent="-139700" lvl="0" marL="342900" marR="0" rtl="0" algn="l">
              <a:lnSpc>
                <a:spcPct val="115000"/>
              </a:lnSpc>
              <a:spcBef>
                <a:spcPts val="640"/>
              </a:spcBef>
              <a:spcAft>
                <a:spcPts val="0"/>
              </a:spcAft>
              <a:buClr>
                <a:schemeClr val="dk1"/>
              </a:buClr>
              <a:buSzPts val="3200"/>
              <a:buFont typeface="Arial"/>
              <a:buNone/>
            </a:pPr>
            <a:r>
              <a:t/>
            </a:r>
            <a:endParaRPr b="0" i="0" sz="2600" u="none">
              <a:solidFill>
                <a:schemeClr val="dk1"/>
              </a:solidFill>
              <a:latin typeface="Calibri"/>
              <a:ea typeface="Calibri"/>
              <a:cs typeface="Calibri"/>
              <a:sym typeface="Calibri"/>
            </a:endParaRPr>
          </a:p>
        </p:txBody>
      </p:sp>
      <p:sp>
        <p:nvSpPr>
          <p:cNvPr id="882" name="Google Shape;882;p94"/>
          <p:cNvSpPr txBox="1"/>
          <p:nvPr/>
        </p:nvSpPr>
        <p:spPr>
          <a:xfrm>
            <a:off x="4156200" y="4137450"/>
            <a:ext cx="49116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aseline="30000" i="0" lang="en-US" sz="1800" u="none">
                <a:solidFill>
                  <a:schemeClr val="dk1"/>
                </a:solidFill>
                <a:latin typeface="Calibri"/>
                <a:ea typeface="Calibri"/>
                <a:cs typeface="Calibri"/>
                <a:sym typeface="Calibri"/>
              </a:rPr>
              <a:t>1</a:t>
            </a:r>
            <a:r>
              <a:rPr i="0" lang="en-US" sz="1800" u="none">
                <a:solidFill>
                  <a:schemeClr val="dk1"/>
                </a:solidFill>
                <a:latin typeface="Calibri"/>
                <a:ea typeface="Calibri"/>
                <a:cs typeface="Calibri"/>
                <a:sym typeface="Calibri"/>
              </a:rPr>
              <a:t> note: you apply HITS to other search engines</a:t>
            </a:r>
            <a:endParaRPr>
              <a:latin typeface="Calibri"/>
              <a:ea typeface="Calibri"/>
              <a:cs typeface="Calibri"/>
              <a:sym typeface="Calibri"/>
            </a:endParaRPr>
          </a:p>
        </p:txBody>
      </p:sp>
      <p:sp>
        <p:nvSpPr>
          <p:cNvPr id="883" name="Google Shape;883;p9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84" name="Google Shape;884;p94"/>
          <p:cNvSpPr txBox="1"/>
          <p:nvPr/>
        </p:nvSpPr>
        <p:spPr>
          <a:xfrm>
            <a:off x="0" y="4545050"/>
            <a:ext cx="6134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Levene (2010), </a:t>
            </a:r>
            <a:r>
              <a:rPr lang="en-US" u="sng">
                <a:solidFill>
                  <a:schemeClr val="hlink"/>
                </a:solidFill>
                <a:latin typeface="Calibri"/>
                <a:ea typeface="Calibri"/>
                <a:cs typeface="Calibri"/>
                <a:sym typeface="Calibri"/>
                <a:hlinkClick r:id="rId3"/>
              </a:rPr>
              <a:t>An Introduction to Search Engines and Web Page Navigation</a:t>
            </a:r>
            <a:endParaRPr>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200" u="none" cap="none" strike="noStrike">
                <a:solidFill>
                  <a:schemeClr val="dk1"/>
                </a:solidFill>
                <a:latin typeface="Calibri"/>
                <a:ea typeface="Calibri"/>
                <a:cs typeface="Calibri"/>
                <a:sym typeface="Calibri"/>
              </a:rPr>
              <a:t>Idea: Use Initial Search Results as "Root"</a:t>
            </a:r>
            <a:endParaRPr sz="4200"/>
          </a:p>
        </p:txBody>
      </p:sp>
      <p:grpSp>
        <p:nvGrpSpPr>
          <p:cNvPr id="890" name="Google Shape;890;p95"/>
          <p:cNvGrpSpPr/>
          <p:nvPr/>
        </p:nvGrpSpPr>
        <p:grpSpPr>
          <a:xfrm>
            <a:off x="3048000" y="1828800"/>
            <a:ext cx="2819400" cy="2057400"/>
            <a:chOff x="2819400" y="2438400"/>
            <a:chExt cx="2819400" cy="2743200"/>
          </a:xfrm>
        </p:grpSpPr>
        <p:sp>
          <p:nvSpPr>
            <p:cNvPr id="891" name="Google Shape;891;p95"/>
            <p:cNvSpPr/>
            <p:nvPr/>
          </p:nvSpPr>
          <p:spPr>
            <a:xfrm>
              <a:off x="3429000" y="31242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2" name="Google Shape;892;p95"/>
            <p:cNvSpPr/>
            <p:nvPr/>
          </p:nvSpPr>
          <p:spPr>
            <a:xfrm>
              <a:off x="3886200" y="35814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3" name="Google Shape;893;p95"/>
            <p:cNvSpPr/>
            <p:nvPr/>
          </p:nvSpPr>
          <p:spPr>
            <a:xfrm>
              <a:off x="3429000" y="41148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4" name="Google Shape;894;p95"/>
            <p:cNvSpPr/>
            <p:nvPr/>
          </p:nvSpPr>
          <p:spPr>
            <a:xfrm>
              <a:off x="4343400" y="29718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5" name="Google Shape;895;p95"/>
            <p:cNvSpPr/>
            <p:nvPr/>
          </p:nvSpPr>
          <p:spPr>
            <a:xfrm>
              <a:off x="4495800" y="41910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6" name="Google Shape;896;p95"/>
            <p:cNvSpPr/>
            <p:nvPr/>
          </p:nvSpPr>
          <p:spPr>
            <a:xfrm>
              <a:off x="4800600" y="3352800"/>
              <a:ext cx="381000" cy="3810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7" name="Google Shape;897;p95"/>
            <p:cNvSpPr/>
            <p:nvPr/>
          </p:nvSpPr>
          <p:spPr>
            <a:xfrm>
              <a:off x="2819400" y="2438400"/>
              <a:ext cx="2819400" cy="2743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grpSp>
      <p:grpSp>
        <p:nvGrpSpPr>
          <p:cNvPr id="898" name="Google Shape;898;p95"/>
          <p:cNvGrpSpPr/>
          <p:nvPr/>
        </p:nvGrpSpPr>
        <p:grpSpPr>
          <a:xfrm>
            <a:off x="4038600" y="1374197"/>
            <a:ext cx="4860475" cy="2169103"/>
            <a:chOff x="4038600" y="1832263"/>
            <a:chExt cx="4860475" cy="2892138"/>
          </a:xfrm>
        </p:grpSpPr>
        <p:grpSp>
          <p:nvGrpSpPr>
            <p:cNvPr id="899" name="Google Shape;899;p95"/>
            <p:cNvGrpSpPr/>
            <p:nvPr/>
          </p:nvGrpSpPr>
          <p:grpSpPr>
            <a:xfrm>
              <a:off x="4038600" y="2743200"/>
              <a:ext cx="3276600" cy="1981200"/>
              <a:chOff x="3810000" y="2743200"/>
              <a:chExt cx="3276600" cy="1981200"/>
            </a:xfrm>
          </p:grpSpPr>
          <p:sp>
            <p:nvSpPr>
              <p:cNvPr id="900" name="Google Shape;900;p95"/>
              <p:cNvSpPr/>
              <p:nvPr/>
            </p:nvSpPr>
            <p:spPr>
              <a:xfrm>
                <a:off x="6248400" y="3657600"/>
                <a:ext cx="381000" cy="381000"/>
              </a:xfrm>
              <a:prstGeom prst="ellipse">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01" name="Google Shape;901;p95"/>
              <p:cNvSpPr/>
              <p:nvPr/>
            </p:nvSpPr>
            <p:spPr>
              <a:xfrm>
                <a:off x="6248400" y="2743200"/>
                <a:ext cx="381000" cy="381000"/>
              </a:xfrm>
              <a:prstGeom prst="ellipse">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02" name="Google Shape;902;p95"/>
              <p:cNvSpPr/>
              <p:nvPr/>
            </p:nvSpPr>
            <p:spPr>
              <a:xfrm>
                <a:off x="6477000" y="4343400"/>
                <a:ext cx="381000" cy="381000"/>
              </a:xfrm>
              <a:prstGeom prst="ellipse">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03" name="Google Shape;903;p95"/>
              <p:cNvSpPr/>
              <p:nvPr/>
            </p:nvSpPr>
            <p:spPr>
              <a:xfrm>
                <a:off x="6705600" y="3276600"/>
                <a:ext cx="381000" cy="381000"/>
              </a:xfrm>
              <a:prstGeom prst="ellipse">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904" name="Google Shape;904;p95"/>
              <p:cNvCxnSpPr/>
              <p:nvPr/>
            </p:nvCxnSpPr>
            <p:spPr>
              <a:xfrm flipH="1" rot="10800000">
                <a:off x="4724400" y="2895600"/>
                <a:ext cx="1524000" cy="152400"/>
              </a:xfrm>
              <a:prstGeom prst="straightConnector1">
                <a:avLst/>
              </a:prstGeom>
              <a:noFill/>
              <a:ln cap="flat" cmpd="sng" w="12700">
                <a:solidFill>
                  <a:schemeClr val="dk1"/>
                </a:solidFill>
                <a:prstDash val="solid"/>
                <a:miter lim="800000"/>
                <a:headEnd len="sm" w="sm" type="none"/>
                <a:tailEnd len="med" w="med" type="triangle"/>
              </a:ln>
            </p:spPr>
          </p:cxnSp>
          <p:cxnSp>
            <p:nvCxnSpPr>
              <p:cNvPr id="905" name="Google Shape;905;p95"/>
              <p:cNvCxnSpPr/>
              <p:nvPr/>
            </p:nvCxnSpPr>
            <p:spPr>
              <a:xfrm>
                <a:off x="4724400" y="3124200"/>
                <a:ext cx="1981200" cy="304800"/>
              </a:xfrm>
              <a:prstGeom prst="straightConnector1">
                <a:avLst/>
              </a:prstGeom>
              <a:noFill/>
              <a:ln cap="flat" cmpd="sng" w="12700">
                <a:solidFill>
                  <a:schemeClr val="dk1"/>
                </a:solidFill>
                <a:prstDash val="solid"/>
                <a:miter lim="800000"/>
                <a:headEnd len="sm" w="sm" type="none"/>
                <a:tailEnd len="med" w="med" type="triangle"/>
              </a:ln>
            </p:spPr>
          </p:cxnSp>
          <p:cxnSp>
            <p:nvCxnSpPr>
              <p:cNvPr id="906" name="Google Shape;906;p95"/>
              <p:cNvCxnSpPr/>
              <p:nvPr/>
            </p:nvCxnSpPr>
            <p:spPr>
              <a:xfrm flipH="1" rot="10800000">
                <a:off x="5181600" y="3124200"/>
                <a:ext cx="1143000" cy="381000"/>
              </a:xfrm>
              <a:prstGeom prst="straightConnector1">
                <a:avLst/>
              </a:prstGeom>
              <a:noFill/>
              <a:ln cap="flat" cmpd="sng" w="12700">
                <a:solidFill>
                  <a:schemeClr val="dk1"/>
                </a:solidFill>
                <a:prstDash val="solid"/>
                <a:miter lim="800000"/>
                <a:headEnd len="sm" w="sm" type="none"/>
                <a:tailEnd len="med" w="med" type="triangle"/>
              </a:ln>
            </p:spPr>
          </p:cxnSp>
          <p:cxnSp>
            <p:nvCxnSpPr>
              <p:cNvPr id="907" name="Google Shape;907;p95"/>
              <p:cNvCxnSpPr/>
              <p:nvPr/>
            </p:nvCxnSpPr>
            <p:spPr>
              <a:xfrm>
                <a:off x="4267200" y="3886200"/>
                <a:ext cx="2209800" cy="609600"/>
              </a:xfrm>
              <a:prstGeom prst="straightConnector1">
                <a:avLst/>
              </a:prstGeom>
              <a:noFill/>
              <a:ln cap="flat" cmpd="sng" w="12700">
                <a:solidFill>
                  <a:schemeClr val="dk1"/>
                </a:solidFill>
                <a:prstDash val="solid"/>
                <a:miter lim="800000"/>
                <a:headEnd len="sm" w="sm" type="none"/>
                <a:tailEnd len="med" w="med" type="triangle"/>
              </a:ln>
            </p:spPr>
          </p:cxnSp>
          <p:cxnSp>
            <p:nvCxnSpPr>
              <p:cNvPr id="908" name="Google Shape;908;p95"/>
              <p:cNvCxnSpPr/>
              <p:nvPr/>
            </p:nvCxnSpPr>
            <p:spPr>
              <a:xfrm flipH="1" rot="10800000">
                <a:off x="3810000" y="3886200"/>
                <a:ext cx="2438400" cy="304800"/>
              </a:xfrm>
              <a:prstGeom prst="straightConnector1">
                <a:avLst/>
              </a:prstGeom>
              <a:noFill/>
              <a:ln cap="flat" cmpd="sng" w="12700">
                <a:solidFill>
                  <a:schemeClr val="dk1"/>
                </a:solidFill>
                <a:prstDash val="solid"/>
                <a:miter lim="800000"/>
                <a:headEnd len="sm" w="sm" type="none"/>
                <a:tailEnd len="med" w="med" type="triangle"/>
              </a:ln>
            </p:spPr>
          </p:cxnSp>
        </p:grpSp>
        <p:sp>
          <p:nvSpPr>
            <p:cNvPr id="909" name="Google Shape;909;p95"/>
            <p:cNvSpPr txBox="1"/>
            <p:nvPr/>
          </p:nvSpPr>
          <p:spPr>
            <a:xfrm>
              <a:off x="6178675" y="1832263"/>
              <a:ext cx="27204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u="none">
                  <a:solidFill>
                    <a:schemeClr val="dk1"/>
                  </a:solidFill>
                  <a:latin typeface="Arial"/>
                  <a:ea typeface="Arial"/>
                  <a:cs typeface="Arial"/>
                  <a:sym typeface="Arial"/>
                </a:rPr>
                <a:t>include pages the root links to</a:t>
              </a:r>
              <a:endParaRPr/>
            </a:p>
          </p:txBody>
        </p:sp>
      </p:grpSp>
      <p:grpSp>
        <p:nvGrpSpPr>
          <p:cNvPr id="910" name="Google Shape;910;p95"/>
          <p:cNvGrpSpPr/>
          <p:nvPr/>
        </p:nvGrpSpPr>
        <p:grpSpPr>
          <a:xfrm>
            <a:off x="177375" y="1218737"/>
            <a:ext cx="4547025" cy="2496013"/>
            <a:chOff x="177375" y="1624983"/>
            <a:chExt cx="4547025" cy="3328017"/>
          </a:xfrm>
        </p:grpSpPr>
        <p:grpSp>
          <p:nvGrpSpPr>
            <p:cNvPr id="911" name="Google Shape;911;p95"/>
            <p:cNvGrpSpPr/>
            <p:nvPr/>
          </p:nvGrpSpPr>
          <p:grpSpPr>
            <a:xfrm>
              <a:off x="1295400" y="2743200"/>
              <a:ext cx="3429000" cy="2209800"/>
              <a:chOff x="1066800" y="2743200"/>
              <a:chExt cx="3429000" cy="2209800"/>
            </a:xfrm>
          </p:grpSpPr>
          <p:sp>
            <p:nvSpPr>
              <p:cNvPr id="912" name="Google Shape;912;p95"/>
              <p:cNvSpPr/>
              <p:nvPr/>
            </p:nvSpPr>
            <p:spPr>
              <a:xfrm>
                <a:off x="1066800" y="38862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13" name="Google Shape;913;p95"/>
              <p:cNvSpPr/>
              <p:nvPr/>
            </p:nvSpPr>
            <p:spPr>
              <a:xfrm>
                <a:off x="1066800" y="29718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14" name="Google Shape;914;p95"/>
              <p:cNvSpPr/>
              <p:nvPr/>
            </p:nvSpPr>
            <p:spPr>
              <a:xfrm>
                <a:off x="1295400" y="45720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15" name="Google Shape;915;p95"/>
              <p:cNvSpPr/>
              <p:nvPr/>
            </p:nvSpPr>
            <p:spPr>
              <a:xfrm>
                <a:off x="1524000" y="35052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16" name="Google Shape;916;p95"/>
              <p:cNvSpPr/>
              <p:nvPr/>
            </p:nvSpPr>
            <p:spPr>
              <a:xfrm>
                <a:off x="1905000" y="27432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17" name="Google Shape;917;p95"/>
              <p:cNvSpPr/>
              <p:nvPr/>
            </p:nvSpPr>
            <p:spPr>
              <a:xfrm>
                <a:off x="2057400" y="4343400"/>
                <a:ext cx="381000" cy="381000"/>
              </a:xfrm>
              <a:prstGeom prst="ellipse">
                <a:avLst/>
              </a:prstGeom>
              <a:solidFill>
                <a:srgbClr val="008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918" name="Google Shape;918;p95"/>
              <p:cNvCxnSpPr/>
              <p:nvPr/>
            </p:nvCxnSpPr>
            <p:spPr>
              <a:xfrm flipH="1" rot="10800000">
                <a:off x="1905000" y="3352800"/>
                <a:ext cx="1524000" cy="304800"/>
              </a:xfrm>
              <a:prstGeom prst="straightConnector1">
                <a:avLst/>
              </a:prstGeom>
              <a:noFill/>
              <a:ln cap="flat" cmpd="sng" w="12700">
                <a:solidFill>
                  <a:schemeClr val="dk1"/>
                </a:solidFill>
                <a:prstDash val="solid"/>
                <a:miter lim="800000"/>
                <a:headEnd len="sm" w="sm" type="none"/>
                <a:tailEnd len="med" w="med" type="triangle"/>
              </a:ln>
            </p:spPr>
          </p:cxnSp>
          <p:cxnSp>
            <p:nvCxnSpPr>
              <p:cNvPr id="919" name="Google Shape;919;p95"/>
              <p:cNvCxnSpPr/>
              <p:nvPr/>
            </p:nvCxnSpPr>
            <p:spPr>
              <a:xfrm flipH="1" rot="10800000">
                <a:off x="1447800" y="3810000"/>
                <a:ext cx="2438400" cy="304800"/>
              </a:xfrm>
              <a:prstGeom prst="straightConnector1">
                <a:avLst/>
              </a:prstGeom>
              <a:noFill/>
              <a:ln cap="flat" cmpd="sng" w="12700">
                <a:solidFill>
                  <a:schemeClr val="dk1"/>
                </a:solidFill>
                <a:prstDash val="solid"/>
                <a:miter lim="800000"/>
                <a:headEnd len="sm" w="sm" type="none"/>
                <a:tailEnd len="med" w="med" type="triangle"/>
              </a:ln>
            </p:spPr>
          </p:cxnSp>
          <p:cxnSp>
            <p:nvCxnSpPr>
              <p:cNvPr id="920" name="Google Shape;920;p95"/>
              <p:cNvCxnSpPr/>
              <p:nvPr/>
            </p:nvCxnSpPr>
            <p:spPr>
              <a:xfrm flipH="1" rot="10800000">
                <a:off x="2438400" y="3886200"/>
                <a:ext cx="1447800" cy="609600"/>
              </a:xfrm>
              <a:prstGeom prst="straightConnector1">
                <a:avLst/>
              </a:prstGeom>
              <a:noFill/>
              <a:ln cap="flat" cmpd="sng" w="12700">
                <a:solidFill>
                  <a:schemeClr val="dk1"/>
                </a:solidFill>
                <a:prstDash val="solid"/>
                <a:miter lim="800000"/>
                <a:headEnd len="sm" w="sm" type="none"/>
                <a:tailEnd len="med" w="med" type="triangle"/>
              </a:ln>
            </p:spPr>
          </p:cxnSp>
          <p:cxnSp>
            <p:nvCxnSpPr>
              <p:cNvPr id="921" name="Google Shape;921;p95"/>
              <p:cNvCxnSpPr/>
              <p:nvPr/>
            </p:nvCxnSpPr>
            <p:spPr>
              <a:xfrm>
                <a:off x="1371600" y="3276600"/>
                <a:ext cx="2057400" cy="0"/>
              </a:xfrm>
              <a:prstGeom prst="straightConnector1">
                <a:avLst/>
              </a:prstGeom>
              <a:noFill/>
              <a:ln cap="flat" cmpd="sng" w="12700">
                <a:solidFill>
                  <a:schemeClr val="dk1"/>
                </a:solidFill>
                <a:prstDash val="solid"/>
                <a:miter lim="800000"/>
                <a:headEnd len="sm" w="sm" type="none"/>
                <a:tailEnd len="med" w="med" type="triangle"/>
              </a:ln>
            </p:spPr>
          </p:cxnSp>
          <p:cxnSp>
            <p:nvCxnSpPr>
              <p:cNvPr id="922" name="Google Shape;922;p95"/>
              <p:cNvCxnSpPr/>
              <p:nvPr/>
            </p:nvCxnSpPr>
            <p:spPr>
              <a:xfrm>
                <a:off x="2286000" y="2971800"/>
                <a:ext cx="1143000" cy="228600"/>
              </a:xfrm>
              <a:prstGeom prst="straightConnector1">
                <a:avLst/>
              </a:prstGeom>
              <a:noFill/>
              <a:ln cap="flat" cmpd="sng" w="12700">
                <a:solidFill>
                  <a:schemeClr val="dk1"/>
                </a:solidFill>
                <a:prstDash val="solid"/>
                <a:miter lim="800000"/>
                <a:headEnd len="sm" w="sm" type="none"/>
                <a:tailEnd len="med" w="med" type="triangle"/>
              </a:ln>
            </p:spPr>
          </p:cxnSp>
          <p:cxnSp>
            <p:nvCxnSpPr>
              <p:cNvPr id="923" name="Google Shape;923;p95"/>
              <p:cNvCxnSpPr/>
              <p:nvPr/>
            </p:nvCxnSpPr>
            <p:spPr>
              <a:xfrm flipH="1" rot="10800000">
                <a:off x="1676400" y="4495800"/>
                <a:ext cx="2819400" cy="304800"/>
              </a:xfrm>
              <a:prstGeom prst="straightConnector1">
                <a:avLst/>
              </a:prstGeom>
              <a:noFill/>
              <a:ln cap="flat" cmpd="sng" w="12700">
                <a:solidFill>
                  <a:schemeClr val="dk1"/>
                </a:solidFill>
                <a:prstDash val="solid"/>
                <a:miter lim="800000"/>
                <a:headEnd len="sm" w="sm" type="none"/>
                <a:tailEnd len="med" w="med" type="triangle"/>
              </a:ln>
            </p:spPr>
          </p:cxnSp>
        </p:grpSp>
        <p:sp>
          <p:nvSpPr>
            <p:cNvPr id="924" name="Google Shape;924;p95"/>
            <p:cNvSpPr txBox="1"/>
            <p:nvPr/>
          </p:nvSpPr>
          <p:spPr>
            <a:xfrm>
              <a:off x="177375" y="1624983"/>
              <a:ext cx="28194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u="none">
                  <a:solidFill>
                    <a:schemeClr val="dk1"/>
                  </a:solidFill>
                  <a:latin typeface="Arial"/>
                  <a:ea typeface="Arial"/>
                  <a:cs typeface="Arial"/>
                  <a:sym typeface="Arial"/>
                </a:rPr>
                <a:t>include pages that link to the root</a:t>
              </a:r>
              <a:endParaRPr/>
            </a:p>
          </p:txBody>
        </p:sp>
      </p:grpSp>
      <p:grpSp>
        <p:nvGrpSpPr>
          <p:cNvPr id="925" name="Google Shape;925;p95"/>
          <p:cNvGrpSpPr/>
          <p:nvPr/>
        </p:nvGrpSpPr>
        <p:grpSpPr>
          <a:xfrm>
            <a:off x="685801" y="1374189"/>
            <a:ext cx="7149769" cy="3349122"/>
            <a:chOff x="457200" y="1981200"/>
            <a:chExt cx="7696200" cy="4313100"/>
          </a:xfrm>
        </p:grpSpPr>
        <p:sp>
          <p:nvSpPr>
            <p:cNvPr id="926" name="Google Shape;926;p95"/>
            <p:cNvSpPr/>
            <p:nvPr/>
          </p:nvSpPr>
          <p:spPr>
            <a:xfrm>
              <a:off x="457200" y="1981200"/>
              <a:ext cx="7696200" cy="3886200"/>
            </a:xfrm>
            <a:prstGeom prst="ellipse">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27" name="Google Shape;927;p95"/>
            <p:cNvSpPr txBox="1"/>
            <p:nvPr/>
          </p:nvSpPr>
          <p:spPr>
            <a:xfrm>
              <a:off x="2819400" y="6019800"/>
              <a:ext cx="38415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u="none">
                  <a:solidFill>
                    <a:schemeClr val="dk1"/>
                  </a:solidFill>
                  <a:latin typeface="Arial"/>
                  <a:ea typeface="Arial"/>
                  <a:cs typeface="Arial"/>
                  <a:sym typeface="Arial"/>
                </a:rPr>
                <a:t>now you have a subgraph to work with</a:t>
              </a:r>
              <a:endParaRPr/>
            </a:p>
          </p:txBody>
        </p:sp>
      </p:grpSp>
      <p:sp>
        <p:nvSpPr>
          <p:cNvPr id="928" name="Google Shape;928;p9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929" name="Google Shape;929;p95"/>
          <p:cNvSpPr txBox="1"/>
          <p:nvPr/>
        </p:nvSpPr>
        <p:spPr>
          <a:xfrm>
            <a:off x="4131000" y="1766644"/>
            <a:ext cx="6534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root</a:t>
            </a:r>
            <a:endParaRPr b="1" sz="1800">
              <a:latin typeface="Calibri"/>
              <a:ea typeface="Calibri"/>
              <a:cs typeface="Calibri"/>
              <a:sym typeface="Calibri"/>
            </a:endParaRPr>
          </a:p>
        </p:txBody>
      </p:sp>
      <p:sp>
        <p:nvSpPr>
          <p:cNvPr id="930" name="Google Shape;930;p95"/>
          <p:cNvSpPr txBox="1"/>
          <p:nvPr/>
        </p:nvSpPr>
        <p:spPr>
          <a:xfrm>
            <a:off x="2495600" y="3833175"/>
            <a:ext cx="6534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base</a:t>
            </a:r>
            <a:endParaRPr b="1" sz="180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Calculate H and A</a:t>
            </a:r>
            <a:endParaRPr/>
          </a:p>
        </p:txBody>
      </p:sp>
      <p:pic>
        <p:nvPicPr>
          <p:cNvPr id="936" name="Google Shape;936;p96"/>
          <p:cNvPicPr preferRelativeResize="0"/>
          <p:nvPr>
            <p:ph idx="4294967295" type="body"/>
          </p:nvPr>
        </p:nvPicPr>
        <p:blipFill rotWithShape="1">
          <a:blip r:embed="rId3">
            <a:alphaModFix/>
          </a:blip>
          <a:srcRect b="0" l="0" r="0" t="0"/>
          <a:stretch/>
        </p:blipFill>
        <p:spPr>
          <a:xfrm>
            <a:off x="1028325" y="3533250"/>
            <a:ext cx="3431100" cy="1209600"/>
          </a:xfrm>
          <a:prstGeom prst="rect">
            <a:avLst/>
          </a:prstGeom>
          <a:noFill/>
          <a:ln>
            <a:noFill/>
          </a:ln>
        </p:spPr>
      </p:pic>
      <p:sp>
        <p:nvSpPr>
          <p:cNvPr id="937" name="Google Shape;937;p96"/>
          <p:cNvSpPr txBox="1"/>
          <p:nvPr/>
        </p:nvSpPr>
        <p:spPr>
          <a:xfrm>
            <a:off x="762000" y="1028700"/>
            <a:ext cx="7315200" cy="77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1" lang="en-US" sz="2500" u="none">
                <a:solidFill>
                  <a:schemeClr val="dk1"/>
                </a:solidFill>
                <a:latin typeface="Calibri"/>
                <a:ea typeface="Calibri"/>
                <a:cs typeface="Calibri"/>
                <a:sym typeface="Calibri"/>
              </a:rPr>
              <a:t>E</a:t>
            </a:r>
            <a:r>
              <a:rPr b="0" i="0" lang="en-US" sz="2500" u="none">
                <a:solidFill>
                  <a:schemeClr val="dk1"/>
                </a:solidFill>
                <a:latin typeface="Calibri"/>
                <a:ea typeface="Calibri"/>
                <a:cs typeface="Calibri"/>
                <a:sym typeface="Calibri"/>
              </a:rPr>
              <a:t> is set of all directed edges in subgraph</a:t>
            </a:r>
            <a:endParaRPr sz="1100"/>
          </a:p>
          <a:p>
            <a:pPr indent="0" lvl="0" marL="0" marR="0" rtl="0" algn="ctr">
              <a:lnSpc>
                <a:spcPct val="100000"/>
              </a:lnSpc>
              <a:spcBef>
                <a:spcPts val="0"/>
              </a:spcBef>
              <a:spcAft>
                <a:spcPts val="0"/>
              </a:spcAft>
              <a:buClr>
                <a:schemeClr val="dk1"/>
              </a:buClr>
              <a:buSzPts val="2800"/>
              <a:buFont typeface="Calibri"/>
              <a:buNone/>
            </a:pPr>
            <a:r>
              <a:rPr b="0" i="1" lang="en-US" sz="2500" u="none">
                <a:solidFill>
                  <a:schemeClr val="dk1"/>
                </a:solidFill>
                <a:latin typeface="Calibri"/>
                <a:ea typeface="Calibri"/>
                <a:cs typeface="Calibri"/>
                <a:sym typeface="Calibri"/>
              </a:rPr>
              <a:t>e</a:t>
            </a:r>
            <a:r>
              <a:rPr b="0" baseline="-25000" i="1" lang="en-US" sz="2500" u="none">
                <a:solidFill>
                  <a:schemeClr val="dk1"/>
                </a:solidFill>
                <a:latin typeface="Calibri"/>
                <a:ea typeface="Calibri"/>
                <a:cs typeface="Calibri"/>
                <a:sym typeface="Calibri"/>
              </a:rPr>
              <a:t>qp</a:t>
            </a:r>
            <a:r>
              <a:rPr b="0" i="0" lang="en-US" sz="2500" u="none">
                <a:solidFill>
                  <a:schemeClr val="dk1"/>
                </a:solidFill>
                <a:latin typeface="Calibri"/>
                <a:ea typeface="Calibri"/>
                <a:cs typeface="Calibri"/>
                <a:sym typeface="Calibri"/>
              </a:rPr>
              <a:t> is edge from page </a:t>
            </a:r>
            <a:r>
              <a:rPr b="0" i="1" lang="en-US" sz="2500" u="none">
                <a:solidFill>
                  <a:schemeClr val="dk1"/>
                </a:solidFill>
                <a:latin typeface="Calibri"/>
                <a:ea typeface="Calibri"/>
                <a:cs typeface="Calibri"/>
                <a:sym typeface="Calibri"/>
              </a:rPr>
              <a:t>q</a:t>
            </a:r>
            <a:r>
              <a:rPr b="0" i="0" lang="en-US" sz="2500" u="none">
                <a:solidFill>
                  <a:schemeClr val="dk1"/>
                </a:solidFill>
                <a:latin typeface="Calibri"/>
                <a:ea typeface="Calibri"/>
                <a:cs typeface="Calibri"/>
                <a:sym typeface="Calibri"/>
              </a:rPr>
              <a:t> to </a:t>
            </a:r>
            <a:r>
              <a:rPr b="0" i="1" lang="en-US" sz="2500" u="none">
                <a:solidFill>
                  <a:schemeClr val="dk1"/>
                </a:solidFill>
                <a:latin typeface="Calibri"/>
                <a:ea typeface="Calibri"/>
                <a:cs typeface="Calibri"/>
                <a:sym typeface="Calibri"/>
              </a:rPr>
              <a:t>p</a:t>
            </a:r>
            <a:endParaRPr sz="1100"/>
          </a:p>
        </p:txBody>
      </p:sp>
      <p:pic>
        <p:nvPicPr>
          <p:cNvPr id="938" name="Google Shape;938;p96"/>
          <p:cNvPicPr preferRelativeResize="0"/>
          <p:nvPr/>
        </p:nvPicPr>
        <p:blipFill rotWithShape="1">
          <a:blip r:embed="rId4">
            <a:alphaModFix/>
          </a:blip>
          <a:srcRect b="0" l="0" r="0" t="0"/>
          <a:stretch/>
        </p:blipFill>
        <p:spPr>
          <a:xfrm>
            <a:off x="1028337" y="2131884"/>
            <a:ext cx="3469482" cy="1209676"/>
          </a:xfrm>
          <a:prstGeom prst="rect">
            <a:avLst/>
          </a:prstGeom>
          <a:noFill/>
          <a:ln>
            <a:noFill/>
          </a:ln>
        </p:spPr>
      </p:pic>
      <p:cxnSp>
        <p:nvCxnSpPr>
          <p:cNvPr id="939" name="Google Shape;939;p96"/>
          <p:cNvCxnSpPr/>
          <p:nvPr/>
        </p:nvCxnSpPr>
        <p:spPr>
          <a:xfrm rot="10800000">
            <a:off x="3198375" y="4654190"/>
            <a:ext cx="1143000" cy="1200"/>
          </a:xfrm>
          <a:prstGeom prst="straightConnector1">
            <a:avLst/>
          </a:prstGeom>
          <a:noFill/>
          <a:ln cap="flat" cmpd="sng" w="25400">
            <a:solidFill>
              <a:srgbClr val="FF0000"/>
            </a:solidFill>
            <a:prstDash val="solid"/>
            <a:miter lim="800000"/>
            <a:headEnd len="sm" w="sm" type="none"/>
            <a:tailEnd len="med" w="med" type="stealth"/>
          </a:ln>
        </p:spPr>
      </p:cxnSp>
      <p:sp>
        <p:nvSpPr>
          <p:cNvPr id="940" name="Google Shape;940;p96"/>
          <p:cNvSpPr txBox="1"/>
          <p:nvPr/>
        </p:nvSpPr>
        <p:spPr>
          <a:xfrm>
            <a:off x="4398325" y="4451500"/>
            <a:ext cx="16002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Calibri"/>
              <a:buNone/>
            </a:pPr>
            <a:r>
              <a:rPr b="0" i="0" lang="en-US" sz="2000" u="none">
                <a:solidFill>
                  <a:srgbClr val="FF0000"/>
                </a:solidFill>
                <a:latin typeface="Calibri"/>
                <a:ea typeface="Calibri"/>
                <a:cs typeface="Calibri"/>
                <a:sym typeface="Calibri"/>
              </a:rPr>
              <a:t>inlinks</a:t>
            </a:r>
            <a:endParaRPr/>
          </a:p>
        </p:txBody>
      </p:sp>
      <p:cxnSp>
        <p:nvCxnSpPr>
          <p:cNvPr id="941" name="Google Shape;941;p96"/>
          <p:cNvCxnSpPr/>
          <p:nvPr/>
        </p:nvCxnSpPr>
        <p:spPr>
          <a:xfrm rot="10800000">
            <a:off x="3316425" y="3241437"/>
            <a:ext cx="1143000" cy="1200"/>
          </a:xfrm>
          <a:prstGeom prst="straightConnector1">
            <a:avLst/>
          </a:prstGeom>
          <a:noFill/>
          <a:ln cap="flat" cmpd="sng" w="25400">
            <a:solidFill>
              <a:srgbClr val="FF0000"/>
            </a:solidFill>
            <a:prstDash val="solid"/>
            <a:miter lim="800000"/>
            <a:headEnd len="sm" w="sm" type="none"/>
            <a:tailEnd len="med" w="med" type="stealth"/>
          </a:ln>
        </p:spPr>
      </p:cxnSp>
      <p:sp>
        <p:nvSpPr>
          <p:cNvPr id="942" name="Google Shape;942;p96"/>
          <p:cNvSpPr txBox="1"/>
          <p:nvPr/>
        </p:nvSpPr>
        <p:spPr>
          <a:xfrm>
            <a:off x="4497825" y="3041547"/>
            <a:ext cx="16002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Calibri"/>
              <a:buNone/>
            </a:pPr>
            <a:r>
              <a:rPr b="0" i="0" lang="en-US" sz="2000" u="none">
                <a:solidFill>
                  <a:srgbClr val="FF0000"/>
                </a:solidFill>
                <a:latin typeface="Calibri"/>
                <a:ea typeface="Calibri"/>
                <a:cs typeface="Calibri"/>
                <a:sym typeface="Calibri"/>
              </a:rPr>
              <a:t>outlinks</a:t>
            </a:r>
            <a:endParaRPr/>
          </a:p>
        </p:txBody>
      </p:sp>
      <p:sp>
        <p:nvSpPr>
          <p:cNvPr id="943" name="Google Shape;943;p9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944" name="Google Shape;944;p96"/>
          <p:cNvSpPr txBox="1"/>
          <p:nvPr>
            <p:ph idx="4294967295" type="body"/>
          </p:nvPr>
        </p:nvSpPr>
        <p:spPr>
          <a:xfrm>
            <a:off x="5903475" y="1926103"/>
            <a:ext cx="3071100" cy="2825400"/>
          </a:xfrm>
          <a:prstGeom prst="rect">
            <a:avLst/>
          </a:prstGeom>
          <a:noFill/>
          <a:ln>
            <a:noFill/>
          </a:ln>
        </p:spPr>
        <p:txBody>
          <a:bodyPr anchorCtr="0" anchor="t" bIns="45700" lIns="91425" spcFirstLastPara="1" rIns="91425" wrap="square" tIns="45700">
            <a:noAutofit/>
          </a:bodyPr>
          <a:lstStyle/>
          <a:p>
            <a:pPr indent="-273050" lvl="0" marL="342900" marR="0" rtl="0" algn="l">
              <a:lnSpc>
                <a:spcPct val="100000"/>
              </a:lnSpc>
              <a:spcBef>
                <a:spcPts val="0"/>
              </a:spcBef>
              <a:spcAft>
                <a:spcPts val="0"/>
              </a:spcAft>
              <a:buClr>
                <a:schemeClr val="dk1"/>
              </a:buClr>
              <a:buSzPts val="2100"/>
              <a:buFont typeface="Arial"/>
              <a:buChar char="•"/>
            </a:pPr>
            <a:r>
              <a:rPr b="0" i="1" lang="en-US" sz="2100" u="none">
                <a:solidFill>
                  <a:schemeClr val="dk1"/>
                </a:solidFill>
                <a:latin typeface="Calibri"/>
                <a:ea typeface="Calibri"/>
                <a:cs typeface="Calibri"/>
                <a:sym typeface="Calibri"/>
              </a:rPr>
              <a:t>H</a:t>
            </a:r>
            <a:r>
              <a:rPr b="0" i="0" lang="en-US" sz="2100" u="none">
                <a:solidFill>
                  <a:schemeClr val="dk1"/>
                </a:solidFill>
                <a:latin typeface="Calibri"/>
                <a:ea typeface="Calibri"/>
                <a:cs typeface="Calibri"/>
                <a:sym typeface="Calibri"/>
              </a:rPr>
              <a:t> and </a:t>
            </a:r>
            <a:r>
              <a:rPr b="0" i="1" lang="en-US" sz="2100" u="none">
                <a:solidFill>
                  <a:schemeClr val="dk1"/>
                </a:solidFill>
                <a:latin typeface="Calibri"/>
                <a:ea typeface="Calibri"/>
                <a:cs typeface="Calibri"/>
                <a:sym typeface="Calibri"/>
              </a:rPr>
              <a:t>A</a:t>
            </a:r>
            <a:r>
              <a:rPr b="0" i="0" lang="en-US" sz="2100" u="none">
                <a:solidFill>
                  <a:schemeClr val="dk1"/>
                </a:solidFill>
                <a:latin typeface="Calibri"/>
                <a:ea typeface="Calibri"/>
                <a:cs typeface="Calibri"/>
                <a:sym typeface="Calibri"/>
              </a:rPr>
              <a:t> scores computed repetitively until they converge, about 10-15 iterations</a:t>
            </a:r>
            <a:endParaRPr sz="2100"/>
          </a:p>
          <a:p>
            <a:pPr indent="0" lvl="0" marL="342900" marR="0" rtl="0" algn="l">
              <a:lnSpc>
                <a:spcPct val="100000"/>
              </a:lnSpc>
              <a:spcBef>
                <a:spcPts val="640"/>
              </a:spcBef>
              <a:spcAft>
                <a:spcPts val="0"/>
              </a:spcAft>
              <a:buNone/>
            </a:pPr>
            <a:r>
              <a:t/>
            </a:r>
            <a:endParaRPr sz="1000"/>
          </a:p>
          <a:p>
            <a:pPr indent="-273050" lvl="0" marL="342900" marR="0" rtl="0" algn="l">
              <a:lnSpc>
                <a:spcPct val="100000"/>
              </a:lnSpc>
              <a:spcBef>
                <a:spcPts val="64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Can also be calculated efficiently using matrix multiplication</a:t>
            </a:r>
            <a:endParaRPr sz="21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Subgraph</a:t>
            </a:r>
            <a:endParaRPr/>
          </a:p>
        </p:txBody>
      </p:sp>
      <p:sp>
        <p:nvSpPr>
          <p:cNvPr id="950" name="Google Shape;950;p97"/>
          <p:cNvSpPr/>
          <p:nvPr/>
        </p:nvSpPr>
        <p:spPr>
          <a:xfrm>
            <a:off x="914400" y="188595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a:t>
            </a:r>
            <a:endParaRPr/>
          </a:p>
        </p:txBody>
      </p:sp>
      <p:sp>
        <p:nvSpPr>
          <p:cNvPr id="951" name="Google Shape;951;p97"/>
          <p:cNvSpPr/>
          <p:nvPr/>
        </p:nvSpPr>
        <p:spPr>
          <a:xfrm>
            <a:off x="2743200" y="188595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B</a:t>
            </a:r>
            <a:endParaRPr/>
          </a:p>
        </p:txBody>
      </p:sp>
      <p:sp>
        <p:nvSpPr>
          <p:cNvPr id="952" name="Google Shape;952;p97"/>
          <p:cNvSpPr/>
          <p:nvPr/>
        </p:nvSpPr>
        <p:spPr>
          <a:xfrm>
            <a:off x="914400" y="308610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C</a:t>
            </a:r>
            <a:endParaRPr/>
          </a:p>
        </p:txBody>
      </p:sp>
      <p:cxnSp>
        <p:nvCxnSpPr>
          <p:cNvPr id="953" name="Google Shape;953;p97"/>
          <p:cNvCxnSpPr/>
          <p:nvPr/>
        </p:nvCxnSpPr>
        <p:spPr>
          <a:xfrm>
            <a:off x="1752600" y="2171700"/>
            <a:ext cx="990600" cy="1200"/>
          </a:xfrm>
          <a:prstGeom prst="straightConnector1">
            <a:avLst/>
          </a:prstGeom>
          <a:noFill/>
          <a:ln cap="flat" cmpd="sng" w="25400">
            <a:solidFill>
              <a:srgbClr val="C00000"/>
            </a:solidFill>
            <a:prstDash val="solid"/>
            <a:miter lim="800000"/>
            <a:headEnd len="med" w="med" type="stealth"/>
            <a:tailEnd len="med" w="med" type="stealth"/>
          </a:ln>
          <a:effectLst>
            <a:outerShdw blurRad="63500" dir="2700000" dist="38100">
              <a:srgbClr val="808080">
                <a:alpha val="39607"/>
              </a:srgbClr>
            </a:outerShdw>
          </a:effectLst>
        </p:spPr>
      </p:cxnSp>
      <p:cxnSp>
        <p:nvCxnSpPr>
          <p:cNvPr id="954" name="Google Shape;954;p97"/>
          <p:cNvCxnSpPr/>
          <p:nvPr/>
        </p:nvCxnSpPr>
        <p:spPr>
          <a:xfrm rot="5400000">
            <a:off x="1019188" y="2771241"/>
            <a:ext cx="628500" cy="33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sp>
        <p:nvSpPr>
          <p:cNvPr id="955" name="Google Shape;955;p97"/>
          <p:cNvSpPr/>
          <p:nvPr/>
        </p:nvSpPr>
        <p:spPr>
          <a:xfrm>
            <a:off x="2743200" y="3086100"/>
            <a:ext cx="838200" cy="571500"/>
          </a:xfrm>
          <a:prstGeom prst="ellipse">
            <a:avLst/>
          </a:prstGeom>
          <a:solidFill>
            <a:schemeClr val="lt1"/>
          </a:solidFill>
          <a:ln cap="flat" cmpd="sng" w="25400">
            <a:solidFill>
              <a:srgbClr val="17375E"/>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D</a:t>
            </a:r>
            <a:endParaRPr/>
          </a:p>
        </p:txBody>
      </p:sp>
      <p:cxnSp>
        <p:nvCxnSpPr>
          <p:cNvPr id="956" name="Google Shape;956;p97"/>
          <p:cNvCxnSpPr/>
          <p:nvPr/>
        </p:nvCxnSpPr>
        <p:spPr>
          <a:xfrm flipH="1">
            <a:off x="1630287" y="2400300"/>
            <a:ext cx="1266900" cy="769200"/>
          </a:xfrm>
          <a:prstGeom prst="straightConnector1">
            <a:avLst/>
          </a:prstGeom>
          <a:noFill/>
          <a:ln cap="flat" cmpd="sng" w="25400">
            <a:solidFill>
              <a:srgbClr val="C00000"/>
            </a:solidFill>
            <a:prstDash val="solid"/>
            <a:miter lim="800000"/>
            <a:headEnd len="med" w="med" type="stealth"/>
            <a:tailEnd len="med" w="med" type="stealth"/>
          </a:ln>
          <a:effectLst>
            <a:outerShdw blurRad="63500" dir="2700000" dist="38100">
              <a:srgbClr val="808080">
                <a:alpha val="39607"/>
              </a:srgbClr>
            </a:outerShdw>
          </a:effectLst>
        </p:spPr>
      </p:cxnSp>
      <p:cxnSp>
        <p:nvCxnSpPr>
          <p:cNvPr id="957" name="Google Shape;957;p97"/>
          <p:cNvCxnSpPr/>
          <p:nvPr/>
        </p:nvCxnSpPr>
        <p:spPr>
          <a:xfrm rot="-5400000">
            <a:off x="2848113" y="2771391"/>
            <a:ext cx="628500" cy="3300"/>
          </a:xfrm>
          <a:prstGeom prst="straightConnector1">
            <a:avLst/>
          </a:prstGeom>
          <a:noFill/>
          <a:ln cap="flat" cmpd="sng" w="25400">
            <a:solidFill>
              <a:srgbClr val="C00000"/>
            </a:solidFill>
            <a:prstDash val="solid"/>
            <a:miter lim="800000"/>
            <a:headEnd len="sm" w="sm" type="none"/>
            <a:tailEnd len="med" w="med" type="stealth"/>
          </a:ln>
          <a:effectLst>
            <a:outerShdw blurRad="63500" dir="2700000" dist="38100">
              <a:srgbClr val="808080">
                <a:alpha val="39607"/>
              </a:srgbClr>
            </a:outerShdw>
          </a:effectLst>
        </p:spPr>
      </p:cxnSp>
      <p:cxnSp>
        <p:nvCxnSpPr>
          <p:cNvPr id="958" name="Google Shape;958;p97"/>
          <p:cNvCxnSpPr/>
          <p:nvPr/>
        </p:nvCxnSpPr>
        <p:spPr>
          <a:xfrm rot="10800000">
            <a:off x="1752600" y="3371840"/>
            <a:ext cx="990600" cy="1200"/>
          </a:xfrm>
          <a:prstGeom prst="straightConnector1">
            <a:avLst/>
          </a:prstGeom>
          <a:noFill/>
          <a:ln cap="flat" cmpd="sng" w="25400">
            <a:solidFill>
              <a:srgbClr val="C00000"/>
            </a:solidFill>
            <a:prstDash val="solid"/>
            <a:miter lim="800000"/>
            <a:headEnd len="med" w="med" type="stealth"/>
            <a:tailEnd len="sm" w="sm" type="none"/>
          </a:ln>
          <a:effectLst>
            <a:outerShdw blurRad="63500" dir="2700000" dist="38100">
              <a:srgbClr val="808080">
                <a:alpha val="39607"/>
              </a:srgbClr>
            </a:outerShdw>
          </a:effectLst>
        </p:spPr>
      </p:cxnSp>
      <p:grpSp>
        <p:nvGrpSpPr>
          <p:cNvPr id="959" name="Google Shape;959;p97"/>
          <p:cNvGrpSpPr/>
          <p:nvPr/>
        </p:nvGrpSpPr>
        <p:grpSpPr>
          <a:xfrm>
            <a:off x="4597718" y="1660201"/>
            <a:ext cx="2830641" cy="2395157"/>
            <a:chOff x="0" y="0"/>
            <a:chExt cx="2147483647" cy="2147483647"/>
          </a:xfrm>
        </p:grpSpPr>
        <p:grpSp>
          <p:nvGrpSpPr>
            <p:cNvPr id="960" name="Google Shape;960;p97"/>
            <p:cNvGrpSpPr/>
            <p:nvPr/>
          </p:nvGrpSpPr>
          <p:grpSpPr>
            <a:xfrm>
              <a:off x="0" y="165"/>
              <a:ext cx="220254389" cy="2147483481"/>
              <a:chOff x="0" y="0"/>
              <a:chExt cx="165191048" cy="2147483647"/>
            </a:xfrm>
          </p:grpSpPr>
          <p:cxnSp>
            <p:nvCxnSpPr>
              <p:cNvPr id="961" name="Google Shape;961;p97"/>
              <p:cNvCxnSpPr/>
              <p:nvPr/>
            </p:nvCxnSpPr>
            <p:spPr>
              <a:xfrm rot="10800000">
                <a:off x="1" y="0"/>
                <a:ext cx="165191046" cy="0"/>
              </a:xfrm>
              <a:prstGeom prst="straightConnector1">
                <a:avLst/>
              </a:prstGeom>
              <a:noFill/>
              <a:ln cap="flat" cmpd="sng" w="9525">
                <a:solidFill>
                  <a:srgbClr val="4A7EBB"/>
                </a:solidFill>
                <a:prstDash val="solid"/>
                <a:miter lim="800000"/>
                <a:headEnd len="sm" w="sm" type="none"/>
                <a:tailEnd len="sm" w="sm" type="none"/>
              </a:ln>
            </p:spPr>
          </p:cxnSp>
          <p:cxnSp>
            <p:nvCxnSpPr>
              <p:cNvPr id="962" name="Google Shape;962;p97"/>
              <p:cNvCxnSpPr/>
              <p:nvPr/>
            </p:nvCxnSpPr>
            <p:spPr>
              <a:xfrm rot="10800000">
                <a:off x="1" y="2147483647"/>
                <a:ext cx="165191046" cy="0"/>
              </a:xfrm>
              <a:prstGeom prst="straightConnector1">
                <a:avLst/>
              </a:prstGeom>
              <a:noFill/>
              <a:ln cap="flat" cmpd="sng" w="9525">
                <a:solidFill>
                  <a:srgbClr val="4A7EBB"/>
                </a:solidFill>
                <a:prstDash val="solid"/>
                <a:miter lim="800000"/>
                <a:headEnd len="sm" w="sm" type="none"/>
                <a:tailEnd len="sm" w="sm" type="none"/>
              </a:ln>
            </p:spPr>
          </p:cxnSp>
          <p:cxnSp>
            <p:nvCxnSpPr>
              <p:cNvPr id="963" name="Google Shape;963;p97"/>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964" name="Google Shape;964;p97"/>
            <p:cNvGrpSpPr/>
            <p:nvPr/>
          </p:nvGrpSpPr>
          <p:grpSpPr>
            <a:xfrm flipH="1">
              <a:off x="1927229259" y="0"/>
              <a:ext cx="220254387" cy="2147483364"/>
              <a:chOff x="0" y="0"/>
              <a:chExt cx="165191046" cy="2147483647"/>
            </a:xfrm>
          </p:grpSpPr>
          <p:cxnSp>
            <p:nvCxnSpPr>
              <p:cNvPr id="965" name="Google Shape;965;p97"/>
              <p:cNvCxnSpPr/>
              <p:nvPr/>
            </p:nvCxnSpPr>
            <p:spPr>
              <a:xfrm rot="10800000">
                <a:off x="0" y="156"/>
                <a:ext cx="165191046" cy="0"/>
              </a:xfrm>
              <a:prstGeom prst="straightConnector1">
                <a:avLst/>
              </a:prstGeom>
              <a:noFill/>
              <a:ln cap="flat" cmpd="sng" w="9525">
                <a:solidFill>
                  <a:srgbClr val="4A7EBB"/>
                </a:solidFill>
                <a:prstDash val="solid"/>
                <a:miter lim="800000"/>
                <a:headEnd len="sm" w="sm" type="none"/>
                <a:tailEnd len="sm" w="sm" type="none"/>
              </a:ln>
            </p:spPr>
          </p:cxnSp>
          <p:cxnSp>
            <p:nvCxnSpPr>
              <p:cNvPr id="966" name="Google Shape;966;p97"/>
              <p:cNvCxnSpPr/>
              <p:nvPr/>
            </p:nvCxnSpPr>
            <p:spPr>
              <a:xfrm rot="10800000">
                <a:off x="0" y="2147483647"/>
                <a:ext cx="165191046" cy="0"/>
              </a:xfrm>
              <a:prstGeom prst="straightConnector1">
                <a:avLst/>
              </a:prstGeom>
              <a:noFill/>
              <a:ln cap="flat" cmpd="sng" w="9525">
                <a:solidFill>
                  <a:srgbClr val="4A7EBB"/>
                </a:solidFill>
                <a:prstDash val="solid"/>
                <a:miter lim="800000"/>
                <a:headEnd len="sm" w="sm" type="none"/>
                <a:tailEnd len="sm" w="sm" type="none"/>
              </a:ln>
            </p:spPr>
          </p:cxnSp>
          <p:cxnSp>
            <p:nvCxnSpPr>
              <p:cNvPr id="967" name="Google Shape;967;p97"/>
              <p:cNvCxnSpPr/>
              <p:nvPr/>
            </p:nvCxnSpPr>
            <p:spPr>
              <a:xfrm rot="-5400000">
                <a:off x="-1073741779"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968" name="Google Shape;968;p97"/>
            <p:cNvSpPr txBox="1"/>
            <p:nvPr/>
          </p:nvSpPr>
          <p:spPr>
            <a:xfrm>
              <a:off x="330382061" y="130150645"/>
              <a:ext cx="1817100709" cy="1971322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0   1   1   0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1   0   1   0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0   1   0   1</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0   1   0   0</a:t>
              </a:r>
              <a:endParaRPr/>
            </a:p>
          </p:txBody>
        </p:sp>
      </p:grpSp>
      <p:sp>
        <p:nvSpPr>
          <p:cNvPr id="969" name="Google Shape;969;p97"/>
          <p:cNvSpPr txBox="1"/>
          <p:nvPr/>
        </p:nvSpPr>
        <p:spPr>
          <a:xfrm>
            <a:off x="4323550" y="4094644"/>
            <a:ext cx="3505200" cy="38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700" u="none">
                <a:solidFill>
                  <a:schemeClr val="dk1"/>
                </a:solidFill>
                <a:latin typeface="Calibri"/>
                <a:ea typeface="Calibri"/>
                <a:cs typeface="Calibri"/>
                <a:sym typeface="Calibri"/>
              </a:rPr>
              <a:t>Adjacency matrix</a:t>
            </a:r>
            <a:endParaRPr sz="1700"/>
          </a:p>
        </p:txBody>
      </p:sp>
      <p:sp>
        <p:nvSpPr>
          <p:cNvPr id="970" name="Google Shape;970;p97"/>
          <p:cNvSpPr txBox="1"/>
          <p:nvPr/>
        </p:nvSpPr>
        <p:spPr>
          <a:xfrm>
            <a:off x="4990025" y="1236244"/>
            <a:ext cx="2438400" cy="48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6A6A6"/>
              </a:buClr>
              <a:buSzPts val="3600"/>
              <a:buFont typeface="Calibri"/>
              <a:buNone/>
            </a:pPr>
            <a:r>
              <a:rPr b="0" i="0" lang="en-US" sz="3600" u="none">
                <a:solidFill>
                  <a:srgbClr val="A6A6A6"/>
                </a:solidFill>
                <a:latin typeface="Calibri"/>
                <a:ea typeface="Calibri"/>
                <a:cs typeface="Calibri"/>
                <a:sym typeface="Calibri"/>
              </a:rPr>
              <a:t>A   B   C   D</a:t>
            </a:r>
            <a:endParaRPr/>
          </a:p>
        </p:txBody>
      </p:sp>
      <p:sp>
        <p:nvSpPr>
          <p:cNvPr id="971" name="Google Shape;971;p97"/>
          <p:cNvSpPr txBox="1"/>
          <p:nvPr/>
        </p:nvSpPr>
        <p:spPr>
          <a:xfrm>
            <a:off x="7456900" y="1795463"/>
            <a:ext cx="685800" cy="234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6A6A6"/>
              </a:buClr>
              <a:buSzPts val="3600"/>
              <a:buFont typeface="Calibri"/>
              <a:buNone/>
            </a:pPr>
            <a:r>
              <a:rPr b="0" i="0" lang="en-US" sz="3600" u="none">
                <a:solidFill>
                  <a:srgbClr val="A6A6A6"/>
                </a:solidFill>
                <a:latin typeface="Calibri"/>
                <a:ea typeface="Calibri"/>
                <a:cs typeface="Calibri"/>
                <a:sym typeface="Calibri"/>
              </a:rPr>
              <a:t>A   </a:t>
            </a:r>
            <a:endParaRPr/>
          </a:p>
          <a:p>
            <a:pPr indent="0" lvl="0" marL="0" marR="0" rtl="0" algn="l">
              <a:lnSpc>
                <a:spcPct val="100000"/>
              </a:lnSpc>
              <a:spcBef>
                <a:spcPts val="0"/>
              </a:spcBef>
              <a:spcAft>
                <a:spcPts val="0"/>
              </a:spcAft>
              <a:buClr>
                <a:srgbClr val="A6A6A6"/>
              </a:buClr>
              <a:buSzPts val="3600"/>
              <a:buFont typeface="Calibri"/>
              <a:buNone/>
            </a:pPr>
            <a:r>
              <a:rPr b="0" i="0" lang="en-US" sz="3600" u="none">
                <a:solidFill>
                  <a:srgbClr val="A6A6A6"/>
                </a:solidFill>
                <a:latin typeface="Calibri"/>
                <a:ea typeface="Calibri"/>
                <a:cs typeface="Calibri"/>
                <a:sym typeface="Calibri"/>
              </a:rPr>
              <a:t>B</a:t>
            </a:r>
            <a:endParaRPr/>
          </a:p>
          <a:p>
            <a:pPr indent="0" lvl="0" marL="0" marR="0" rtl="0" algn="l">
              <a:lnSpc>
                <a:spcPct val="100000"/>
              </a:lnSpc>
              <a:spcBef>
                <a:spcPts val="0"/>
              </a:spcBef>
              <a:spcAft>
                <a:spcPts val="0"/>
              </a:spcAft>
              <a:buClr>
                <a:srgbClr val="A6A6A6"/>
              </a:buClr>
              <a:buSzPts val="3600"/>
              <a:buFont typeface="Calibri"/>
              <a:buNone/>
            </a:pPr>
            <a:r>
              <a:rPr b="0" i="0" lang="en-US" sz="3600" u="none">
                <a:solidFill>
                  <a:srgbClr val="A6A6A6"/>
                </a:solidFill>
                <a:latin typeface="Calibri"/>
                <a:ea typeface="Calibri"/>
                <a:cs typeface="Calibri"/>
                <a:sym typeface="Calibri"/>
              </a:rPr>
              <a:t>C</a:t>
            </a:r>
            <a:endParaRPr/>
          </a:p>
          <a:p>
            <a:pPr indent="0" lvl="0" marL="0" marR="0" rtl="0" algn="l">
              <a:lnSpc>
                <a:spcPct val="100000"/>
              </a:lnSpc>
              <a:spcBef>
                <a:spcPts val="0"/>
              </a:spcBef>
              <a:spcAft>
                <a:spcPts val="0"/>
              </a:spcAft>
              <a:buClr>
                <a:srgbClr val="A6A6A6"/>
              </a:buClr>
              <a:buSzPts val="3600"/>
              <a:buFont typeface="Calibri"/>
              <a:buNone/>
            </a:pPr>
            <a:r>
              <a:rPr b="0" i="0" lang="en-US" sz="3600" u="none">
                <a:solidFill>
                  <a:srgbClr val="A6A6A6"/>
                </a:solidFill>
                <a:latin typeface="Calibri"/>
                <a:ea typeface="Calibri"/>
                <a:cs typeface="Calibri"/>
                <a:sym typeface="Calibri"/>
              </a:rPr>
              <a:t>D</a:t>
            </a:r>
            <a:endParaRPr/>
          </a:p>
        </p:txBody>
      </p:sp>
      <p:sp>
        <p:nvSpPr>
          <p:cNvPr id="972" name="Google Shape;972;p9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Authority Scores</a:t>
            </a:r>
            <a:endParaRPr/>
          </a:p>
        </p:txBody>
      </p:sp>
      <p:sp>
        <p:nvSpPr>
          <p:cNvPr id="978" name="Google Shape;978;p98"/>
          <p:cNvSpPr txBox="1"/>
          <p:nvPr/>
        </p:nvSpPr>
        <p:spPr>
          <a:xfrm>
            <a:off x="990600" y="1428750"/>
            <a:ext cx="1219200" cy="20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A</a:t>
            </a:r>
            <a:r>
              <a:rPr b="0" baseline="-25000" i="1" lang="en-US" sz="3600" u="none">
                <a:solidFill>
                  <a:schemeClr val="dk1"/>
                </a:solidFill>
                <a:latin typeface="Calibri"/>
                <a:ea typeface="Calibri"/>
                <a:cs typeface="Calibri"/>
                <a:sym typeface="Calibri"/>
              </a:rPr>
              <a:t>A</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A</a:t>
            </a:r>
            <a:r>
              <a:rPr b="0" baseline="-25000" i="1" lang="en-US" sz="3600" u="none">
                <a:solidFill>
                  <a:schemeClr val="dk1"/>
                </a:solidFill>
                <a:latin typeface="Calibri"/>
                <a:ea typeface="Calibri"/>
                <a:cs typeface="Calibri"/>
                <a:sym typeface="Calibri"/>
              </a:rPr>
              <a:t>B</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A</a:t>
            </a:r>
            <a:r>
              <a:rPr b="0" baseline="-25000" i="1" lang="en-US" sz="3600" u="none">
                <a:solidFill>
                  <a:schemeClr val="dk1"/>
                </a:solidFill>
                <a:latin typeface="Calibri"/>
                <a:ea typeface="Calibri"/>
                <a:cs typeface="Calibri"/>
                <a:sym typeface="Calibri"/>
              </a:rPr>
              <a:t>C</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A</a:t>
            </a:r>
            <a:r>
              <a:rPr b="0" baseline="-25000" i="1" lang="en-US" sz="3600" u="none">
                <a:solidFill>
                  <a:schemeClr val="dk1"/>
                </a:solidFill>
                <a:latin typeface="Calibri"/>
                <a:ea typeface="Calibri"/>
                <a:cs typeface="Calibri"/>
                <a:sym typeface="Calibri"/>
              </a:rPr>
              <a:t>D</a:t>
            </a:r>
            <a:endParaRPr i="1"/>
          </a:p>
          <a:p>
            <a:pPr indent="0" lvl="0" marL="0" marR="0" rtl="0" algn="l">
              <a:lnSpc>
                <a:spcPct val="100000"/>
              </a:lnSpc>
              <a:spcBef>
                <a:spcPts val="0"/>
              </a:spcBef>
              <a:spcAft>
                <a:spcPts val="0"/>
              </a:spcAft>
              <a:buNone/>
            </a:pPr>
            <a:r>
              <a:t/>
            </a:r>
            <a:endParaRPr b="0" baseline="-25000" i="0" sz="3600" u="none">
              <a:solidFill>
                <a:schemeClr val="dk1"/>
              </a:solidFill>
              <a:latin typeface="Calibri"/>
              <a:ea typeface="Calibri"/>
              <a:cs typeface="Calibri"/>
              <a:sym typeface="Calibri"/>
            </a:endParaRPr>
          </a:p>
        </p:txBody>
      </p:sp>
      <p:grpSp>
        <p:nvGrpSpPr>
          <p:cNvPr id="979" name="Google Shape;979;p98"/>
          <p:cNvGrpSpPr/>
          <p:nvPr/>
        </p:nvGrpSpPr>
        <p:grpSpPr>
          <a:xfrm>
            <a:off x="637544" y="1514992"/>
            <a:ext cx="290323" cy="2358866"/>
            <a:chOff x="0" y="0"/>
            <a:chExt cx="165191776" cy="2147483647"/>
          </a:xfrm>
        </p:grpSpPr>
        <p:cxnSp>
          <p:nvCxnSpPr>
            <p:cNvPr id="980" name="Google Shape;980;p98"/>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81" name="Google Shape;981;p98"/>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82" name="Google Shape;982;p98"/>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983" name="Google Shape;983;p98"/>
          <p:cNvGrpSpPr/>
          <p:nvPr/>
        </p:nvGrpSpPr>
        <p:grpSpPr>
          <a:xfrm flipH="1">
            <a:off x="1754624" y="1536103"/>
            <a:ext cx="290323" cy="2358866"/>
            <a:chOff x="0" y="0"/>
            <a:chExt cx="165191765" cy="2147483647"/>
          </a:xfrm>
        </p:grpSpPr>
        <p:cxnSp>
          <p:nvCxnSpPr>
            <p:cNvPr id="984" name="Google Shape;984;p98"/>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85" name="Google Shape;985;p98"/>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86" name="Google Shape;986;p98"/>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987" name="Google Shape;987;p98"/>
          <p:cNvSpPr txBox="1"/>
          <p:nvPr/>
        </p:nvSpPr>
        <p:spPr>
          <a:xfrm>
            <a:off x="2133600" y="2114550"/>
            <a:ext cx="609600" cy="4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t>
            </a:r>
            <a:endParaRPr/>
          </a:p>
        </p:txBody>
      </p:sp>
      <p:grpSp>
        <p:nvGrpSpPr>
          <p:cNvPr id="988" name="Google Shape;988;p98"/>
          <p:cNvGrpSpPr/>
          <p:nvPr/>
        </p:nvGrpSpPr>
        <p:grpSpPr>
          <a:xfrm>
            <a:off x="2618751" y="1523868"/>
            <a:ext cx="290323" cy="2358866"/>
            <a:chOff x="0" y="0"/>
            <a:chExt cx="165191776" cy="2147483647"/>
          </a:xfrm>
        </p:grpSpPr>
        <p:cxnSp>
          <p:nvCxnSpPr>
            <p:cNvPr id="989" name="Google Shape;989;p98"/>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90" name="Google Shape;990;p98"/>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91" name="Google Shape;991;p98"/>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992" name="Google Shape;992;p98"/>
          <p:cNvGrpSpPr/>
          <p:nvPr/>
        </p:nvGrpSpPr>
        <p:grpSpPr>
          <a:xfrm flipH="1">
            <a:off x="5259823" y="1540700"/>
            <a:ext cx="290323" cy="2358866"/>
            <a:chOff x="0" y="0"/>
            <a:chExt cx="165191765" cy="2147483647"/>
          </a:xfrm>
        </p:grpSpPr>
        <p:cxnSp>
          <p:nvCxnSpPr>
            <p:cNvPr id="993" name="Google Shape;993;p98"/>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94" name="Google Shape;994;p98"/>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95" name="Google Shape;995;p98"/>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996" name="Google Shape;996;p98"/>
          <p:cNvSpPr txBox="1"/>
          <p:nvPr/>
        </p:nvSpPr>
        <p:spPr>
          <a:xfrm>
            <a:off x="3124200" y="1485900"/>
            <a:ext cx="2286000" cy="222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0   1   0   0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1   0   1   1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1   1   0   0</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0   0   1   0</a:t>
            </a:r>
            <a:endParaRPr/>
          </a:p>
        </p:txBody>
      </p:sp>
      <p:grpSp>
        <p:nvGrpSpPr>
          <p:cNvPr id="997" name="Google Shape;997;p98"/>
          <p:cNvGrpSpPr/>
          <p:nvPr/>
        </p:nvGrpSpPr>
        <p:grpSpPr>
          <a:xfrm>
            <a:off x="5971555" y="1526763"/>
            <a:ext cx="290323" cy="2358866"/>
            <a:chOff x="0" y="0"/>
            <a:chExt cx="165191776" cy="2147483647"/>
          </a:xfrm>
        </p:grpSpPr>
        <p:cxnSp>
          <p:nvCxnSpPr>
            <p:cNvPr id="998" name="Google Shape;998;p98"/>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999" name="Google Shape;999;p98"/>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00" name="Google Shape;1000;p98"/>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01" name="Google Shape;1001;p98"/>
          <p:cNvGrpSpPr/>
          <p:nvPr/>
        </p:nvGrpSpPr>
        <p:grpSpPr>
          <a:xfrm flipH="1">
            <a:off x="6707625" y="1545603"/>
            <a:ext cx="290323" cy="2358866"/>
            <a:chOff x="0" y="0"/>
            <a:chExt cx="165191765" cy="2147483647"/>
          </a:xfrm>
        </p:grpSpPr>
        <p:cxnSp>
          <p:nvCxnSpPr>
            <p:cNvPr id="1002" name="Google Shape;1002;p98"/>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03" name="Google Shape;1003;p98"/>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04" name="Google Shape;1004;p98"/>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1005" name="Google Shape;1005;p98"/>
          <p:cNvSpPr txBox="1"/>
          <p:nvPr/>
        </p:nvSpPr>
        <p:spPr>
          <a:xfrm>
            <a:off x="6248400" y="1428750"/>
            <a:ext cx="535500" cy="247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sp>
        <p:nvSpPr>
          <p:cNvPr id="1006" name="Google Shape;1006;p98"/>
          <p:cNvSpPr txBox="1"/>
          <p:nvPr/>
        </p:nvSpPr>
        <p:spPr>
          <a:xfrm>
            <a:off x="7162800" y="2114550"/>
            <a:ext cx="609600" cy="4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t>
            </a:r>
            <a:endParaRPr/>
          </a:p>
        </p:txBody>
      </p:sp>
      <p:grpSp>
        <p:nvGrpSpPr>
          <p:cNvPr id="1007" name="Google Shape;1007;p98"/>
          <p:cNvGrpSpPr/>
          <p:nvPr/>
        </p:nvGrpSpPr>
        <p:grpSpPr>
          <a:xfrm>
            <a:off x="7647945" y="1476439"/>
            <a:ext cx="290323" cy="2358866"/>
            <a:chOff x="0" y="0"/>
            <a:chExt cx="165191776" cy="2147483647"/>
          </a:xfrm>
        </p:grpSpPr>
        <p:cxnSp>
          <p:nvCxnSpPr>
            <p:cNvPr id="1008" name="Google Shape;1008;p98"/>
            <p:cNvCxnSpPr/>
            <p:nvPr/>
          </p:nvCxnSpPr>
          <p:spPr>
            <a:xfrm rot="10800000">
              <a:off x="10" y="0"/>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09" name="Google Shape;1009;p98"/>
            <p:cNvCxnSpPr/>
            <p:nvPr/>
          </p:nvCxnSpPr>
          <p:spPr>
            <a:xfrm rot="10800000">
              <a:off x="1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10" name="Google Shape;1010;p98"/>
            <p:cNvCxnSpPr/>
            <p:nvPr/>
          </p:nvCxnSpPr>
          <p:spPr>
            <a:xfrm rot="-5400000">
              <a:off x="-1073741823" y="107374188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11" name="Google Shape;1011;p98"/>
          <p:cNvGrpSpPr/>
          <p:nvPr/>
        </p:nvGrpSpPr>
        <p:grpSpPr>
          <a:xfrm flipH="1">
            <a:off x="8536425" y="1507353"/>
            <a:ext cx="290323" cy="2358866"/>
            <a:chOff x="0" y="0"/>
            <a:chExt cx="165191765" cy="2147483647"/>
          </a:xfrm>
        </p:grpSpPr>
        <p:cxnSp>
          <p:nvCxnSpPr>
            <p:cNvPr id="1012" name="Google Shape;1012;p98"/>
            <p:cNvCxnSpPr/>
            <p:nvPr/>
          </p:nvCxnSpPr>
          <p:spPr>
            <a:xfrm rot="10800000">
              <a:off x="0" y="156"/>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13" name="Google Shape;1013;p98"/>
            <p:cNvCxnSpPr/>
            <p:nvPr/>
          </p:nvCxnSpPr>
          <p:spPr>
            <a:xfrm rot="10800000">
              <a:off x="0" y="2147483647"/>
              <a:ext cx="165191765" cy="0"/>
            </a:xfrm>
            <a:prstGeom prst="straightConnector1">
              <a:avLst/>
            </a:prstGeom>
            <a:noFill/>
            <a:ln cap="flat" cmpd="sng" w="9525">
              <a:solidFill>
                <a:srgbClr val="4A7EBB"/>
              </a:solidFill>
              <a:prstDash val="solid"/>
              <a:miter lim="800000"/>
              <a:headEnd len="sm" w="sm" type="none"/>
              <a:tailEnd len="sm" w="sm" type="none"/>
            </a:ln>
          </p:spPr>
        </p:cxnSp>
        <p:cxnSp>
          <p:nvCxnSpPr>
            <p:cNvPr id="1014" name="Google Shape;1014;p98"/>
            <p:cNvCxnSpPr/>
            <p:nvPr/>
          </p:nvCxnSpPr>
          <p:spPr>
            <a:xfrm rot="-5400000">
              <a:off x="-1073741788"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sp>
        <p:nvSpPr>
          <p:cNvPr id="1015" name="Google Shape;1015;p98"/>
          <p:cNvSpPr txBox="1"/>
          <p:nvPr/>
        </p:nvSpPr>
        <p:spPr>
          <a:xfrm>
            <a:off x="8001000" y="1428750"/>
            <a:ext cx="535500" cy="228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2</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sp>
        <p:nvSpPr>
          <p:cNvPr id="1016" name="Google Shape;1016;p98"/>
          <p:cNvSpPr txBox="1"/>
          <p:nvPr/>
        </p:nvSpPr>
        <p:spPr>
          <a:xfrm>
            <a:off x="304800" y="4038600"/>
            <a:ext cx="2057400" cy="6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Authority </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scores</a:t>
            </a:r>
            <a:endParaRPr/>
          </a:p>
        </p:txBody>
      </p:sp>
      <p:sp>
        <p:nvSpPr>
          <p:cNvPr id="1017" name="Google Shape;1017;p98"/>
          <p:cNvSpPr txBox="1"/>
          <p:nvPr/>
        </p:nvSpPr>
        <p:spPr>
          <a:xfrm>
            <a:off x="2971800" y="3829050"/>
            <a:ext cx="2438400" cy="981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Transposed adjacency </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matrix</a:t>
            </a:r>
            <a:endParaRPr/>
          </a:p>
        </p:txBody>
      </p:sp>
      <p:sp>
        <p:nvSpPr>
          <p:cNvPr id="1018" name="Google Shape;1018;p98"/>
          <p:cNvSpPr txBox="1"/>
          <p:nvPr/>
        </p:nvSpPr>
        <p:spPr>
          <a:xfrm>
            <a:off x="5486400" y="4038600"/>
            <a:ext cx="1828800" cy="69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Initial hub </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scores</a:t>
            </a:r>
            <a:endParaRPr/>
          </a:p>
        </p:txBody>
      </p:sp>
      <p:sp>
        <p:nvSpPr>
          <p:cNvPr id="1019" name="Google Shape;1019;p98"/>
          <p:cNvSpPr txBox="1"/>
          <p:nvPr/>
        </p:nvSpPr>
        <p:spPr>
          <a:xfrm>
            <a:off x="7315200" y="3981450"/>
            <a:ext cx="1622400" cy="69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Resulting </a:t>
            </a:r>
            <a:endParaRPr/>
          </a:p>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auth scores</a:t>
            </a:r>
            <a:endParaRPr/>
          </a:p>
        </p:txBody>
      </p:sp>
      <p:cxnSp>
        <p:nvCxnSpPr>
          <p:cNvPr id="1020" name="Google Shape;1020;p98"/>
          <p:cNvCxnSpPr/>
          <p:nvPr/>
        </p:nvCxnSpPr>
        <p:spPr>
          <a:xfrm flipH="1" rot="-5400000">
            <a:off x="7268249" y="1380450"/>
            <a:ext cx="857400" cy="611100"/>
          </a:xfrm>
          <a:prstGeom prst="straightConnector1">
            <a:avLst/>
          </a:prstGeom>
          <a:noFill/>
          <a:ln cap="flat" cmpd="sng" w="25400">
            <a:solidFill>
              <a:srgbClr val="C00000"/>
            </a:solidFill>
            <a:prstDash val="solid"/>
            <a:miter lim="800000"/>
            <a:headEnd len="sm" w="sm" type="none"/>
            <a:tailEnd len="med" w="med" type="stealth"/>
          </a:ln>
        </p:spPr>
      </p:cxnSp>
      <p:sp>
        <p:nvSpPr>
          <p:cNvPr id="1021" name="Google Shape;1021;p98"/>
          <p:cNvSpPr txBox="1"/>
          <p:nvPr/>
        </p:nvSpPr>
        <p:spPr>
          <a:xfrm>
            <a:off x="6477000" y="914400"/>
            <a:ext cx="18288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Best authority</a:t>
            </a:r>
            <a:endParaRPr/>
          </a:p>
        </p:txBody>
      </p:sp>
      <p:sp>
        <p:nvSpPr>
          <p:cNvPr id="1022" name="Google Shape;1022;p98"/>
          <p:cNvSpPr txBox="1"/>
          <p:nvPr/>
        </p:nvSpPr>
        <p:spPr>
          <a:xfrm>
            <a:off x="5638800" y="2057400"/>
            <a:ext cx="3048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x</a:t>
            </a:r>
            <a:endParaRPr/>
          </a:p>
        </p:txBody>
      </p:sp>
      <p:sp>
        <p:nvSpPr>
          <p:cNvPr id="1023" name="Google Shape;1023;p9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024" name="Google Shape;1024;p98"/>
          <p:cNvPicPr preferRelativeResize="0"/>
          <p:nvPr/>
        </p:nvPicPr>
        <p:blipFill>
          <a:blip r:embed="rId3">
            <a:alphaModFix/>
          </a:blip>
          <a:stretch>
            <a:fillRect/>
          </a:stretch>
        </p:blipFill>
        <p:spPr>
          <a:xfrm>
            <a:off x="-12" y="0"/>
            <a:ext cx="2047875" cy="1428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Hub Scores</a:t>
            </a:r>
            <a:endParaRPr/>
          </a:p>
        </p:txBody>
      </p:sp>
      <p:sp>
        <p:nvSpPr>
          <p:cNvPr id="1030" name="Google Shape;1030;p99"/>
          <p:cNvSpPr txBox="1"/>
          <p:nvPr/>
        </p:nvSpPr>
        <p:spPr>
          <a:xfrm>
            <a:off x="990600" y="1428750"/>
            <a:ext cx="1219200" cy="20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H</a:t>
            </a:r>
            <a:r>
              <a:rPr b="0" baseline="-25000" i="1" lang="en-US" sz="3600" u="none">
                <a:solidFill>
                  <a:schemeClr val="dk1"/>
                </a:solidFill>
                <a:latin typeface="Calibri"/>
                <a:ea typeface="Calibri"/>
                <a:cs typeface="Calibri"/>
                <a:sym typeface="Calibri"/>
              </a:rPr>
              <a:t>A</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H</a:t>
            </a:r>
            <a:r>
              <a:rPr b="0" baseline="-25000" i="1" lang="en-US" sz="3600" u="none">
                <a:solidFill>
                  <a:schemeClr val="dk1"/>
                </a:solidFill>
                <a:latin typeface="Calibri"/>
                <a:ea typeface="Calibri"/>
                <a:cs typeface="Calibri"/>
                <a:sym typeface="Calibri"/>
              </a:rPr>
              <a:t>B</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H</a:t>
            </a:r>
            <a:r>
              <a:rPr b="0" baseline="-25000" i="1" lang="en-US" sz="3600" u="none">
                <a:solidFill>
                  <a:schemeClr val="dk1"/>
                </a:solidFill>
                <a:latin typeface="Calibri"/>
                <a:ea typeface="Calibri"/>
                <a:cs typeface="Calibri"/>
                <a:sym typeface="Calibri"/>
              </a:rPr>
              <a:t>C</a:t>
            </a:r>
            <a:endParaRPr i="1"/>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H</a:t>
            </a:r>
            <a:r>
              <a:rPr b="0" baseline="-25000" i="1" lang="en-US" sz="3600" u="none">
                <a:solidFill>
                  <a:schemeClr val="dk1"/>
                </a:solidFill>
                <a:latin typeface="Calibri"/>
                <a:ea typeface="Calibri"/>
                <a:cs typeface="Calibri"/>
                <a:sym typeface="Calibri"/>
              </a:rPr>
              <a:t>D</a:t>
            </a:r>
            <a:endParaRPr i="1"/>
          </a:p>
          <a:p>
            <a:pPr indent="0" lvl="0" marL="0" marR="0" rtl="0" algn="l">
              <a:lnSpc>
                <a:spcPct val="100000"/>
              </a:lnSpc>
              <a:spcBef>
                <a:spcPts val="0"/>
              </a:spcBef>
              <a:spcAft>
                <a:spcPts val="0"/>
              </a:spcAft>
              <a:buNone/>
            </a:pPr>
            <a:r>
              <a:t/>
            </a:r>
            <a:endParaRPr b="0" baseline="-25000" i="0" sz="3600" u="none">
              <a:solidFill>
                <a:schemeClr val="dk1"/>
              </a:solidFill>
              <a:latin typeface="Calibri"/>
              <a:ea typeface="Calibri"/>
              <a:cs typeface="Calibri"/>
              <a:sym typeface="Calibri"/>
            </a:endParaRPr>
          </a:p>
        </p:txBody>
      </p:sp>
      <p:sp>
        <p:nvSpPr>
          <p:cNvPr id="1031" name="Google Shape;1031;p99"/>
          <p:cNvSpPr txBox="1"/>
          <p:nvPr/>
        </p:nvSpPr>
        <p:spPr>
          <a:xfrm>
            <a:off x="2133600" y="2114550"/>
            <a:ext cx="609600" cy="4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t>
            </a:r>
            <a:endParaRPr/>
          </a:p>
        </p:txBody>
      </p:sp>
      <p:sp>
        <p:nvSpPr>
          <p:cNvPr id="1032" name="Google Shape;1032;p99"/>
          <p:cNvSpPr txBox="1"/>
          <p:nvPr/>
        </p:nvSpPr>
        <p:spPr>
          <a:xfrm>
            <a:off x="3124200" y="1485900"/>
            <a:ext cx="2514600" cy="17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0   1   1   0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1   0   1   0   </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0   1   0   1</a:t>
            </a:r>
            <a:endParaRPr b="0" baseline="-25000" i="0" sz="36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0   1   0   0</a:t>
            </a:r>
            <a:endParaRPr/>
          </a:p>
        </p:txBody>
      </p:sp>
      <p:sp>
        <p:nvSpPr>
          <p:cNvPr id="1033" name="Google Shape;1033;p99"/>
          <p:cNvSpPr txBox="1"/>
          <p:nvPr/>
        </p:nvSpPr>
        <p:spPr>
          <a:xfrm>
            <a:off x="6248400" y="1428750"/>
            <a:ext cx="838200" cy="20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2</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1</a:t>
            </a:r>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sp>
        <p:nvSpPr>
          <p:cNvPr id="1034" name="Google Shape;1034;p99"/>
          <p:cNvSpPr txBox="1"/>
          <p:nvPr/>
        </p:nvSpPr>
        <p:spPr>
          <a:xfrm>
            <a:off x="7162800" y="2114550"/>
            <a:ext cx="609600" cy="43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a:solidFill>
                  <a:schemeClr val="dk1"/>
                </a:solidFill>
                <a:latin typeface="Calibri"/>
                <a:ea typeface="Calibri"/>
                <a:cs typeface="Calibri"/>
                <a:sym typeface="Calibri"/>
              </a:rPr>
              <a:t>=</a:t>
            </a:r>
            <a:endParaRPr/>
          </a:p>
        </p:txBody>
      </p:sp>
      <p:sp>
        <p:nvSpPr>
          <p:cNvPr id="1035" name="Google Shape;1035;p99"/>
          <p:cNvSpPr txBox="1"/>
          <p:nvPr/>
        </p:nvSpPr>
        <p:spPr>
          <a:xfrm>
            <a:off x="8001000" y="1428750"/>
            <a:ext cx="838200" cy="20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5</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4</a:t>
            </a:r>
            <a:endParaRPr/>
          </a:p>
          <a:p>
            <a:pPr indent="0" lvl="0" marL="0" marR="0" rtl="0" algn="l">
              <a:lnSpc>
                <a:spcPct val="100000"/>
              </a:lnSpc>
              <a:spcBef>
                <a:spcPts val="0"/>
              </a:spcBef>
              <a:spcAft>
                <a:spcPts val="0"/>
              </a:spcAft>
              <a:buClr>
                <a:schemeClr val="dk1"/>
              </a:buClr>
              <a:buSzPts val="3600"/>
              <a:buFont typeface="Calibri"/>
              <a:buNone/>
            </a:pPr>
            <a:r>
              <a:rPr b="0" i="0" lang="en-US" sz="3600" u="none">
                <a:solidFill>
                  <a:schemeClr val="dk1"/>
                </a:solidFill>
                <a:latin typeface="Calibri"/>
                <a:ea typeface="Calibri"/>
                <a:cs typeface="Calibri"/>
                <a:sym typeface="Calibri"/>
              </a:rPr>
              <a:t>3</a:t>
            </a:r>
            <a:endParaRPr/>
          </a:p>
          <a:p>
            <a:pPr indent="0" lvl="0" marL="0" marR="0" rtl="0" algn="l">
              <a:lnSpc>
                <a:spcPct val="100000"/>
              </a:lnSpc>
              <a:spcBef>
                <a:spcPts val="0"/>
              </a:spcBef>
              <a:spcAft>
                <a:spcPts val="0"/>
              </a:spcAft>
              <a:buNone/>
            </a:pPr>
            <a:r>
              <a:t/>
            </a:r>
            <a:endParaRPr b="0" i="0" sz="3600" u="none">
              <a:solidFill>
                <a:schemeClr val="dk1"/>
              </a:solidFill>
              <a:latin typeface="Calibri"/>
              <a:ea typeface="Calibri"/>
              <a:cs typeface="Calibri"/>
              <a:sym typeface="Calibri"/>
            </a:endParaRPr>
          </a:p>
        </p:txBody>
      </p:sp>
      <p:sp>
        <p:nvSpPr>
          <p:cNvPr id="1036" name="Google Shape;1036;p99"/>
          <p:cNvSpPr txBox="1"/>
          <p:nvPr/>
        </p:nvSpPr>
        <p:spPr>
          <a:xfrm>
            <a:off x="304800" y="4114800"/>
            <a:ext cx="2057400" cy="5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Hub</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scores</a:t>
            </a:r>
            <a:endParaRPr/>
          </a:p>
        </p:txBody>
      </p:sp>
      <p:sp>
        <p:nvSpPr>
          <p:cNvPr id="1037" name="Google Shape;1037;p99"/>
          <p:cNvSpPr txBox="1"/>
          <p:nvPr/>
        </p:nvSpPr>
        <p:spPr>
          <a:xfrm>
            <a:off x="2971800" y="4057650"/>
            <a:ext cx="2438400" cy="5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Adjacency </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matrix</a:t>
            </a:r>
            <a:endParaRPr/>
          </a:p>
        </p:txBody>
      </p:sp>
      <p:sp>
        <p:nvSpPr>
          <p:cNvPr id="1038" name="Google Shape;1038;p99"/>
          <p:cNvSpPr txBox="1"/>
          <p:nvPr/>
        </p:nvSpPr>
        <p:spPr>
          <a:xfrm>
            <a:off x="5486400" y="4114800"/>
            <a:ext cx="1828800" cy="5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Init auth</a:t>
            </a:r>
            <a:br>
              <a:rPr b="0" i="0" lang="en-US" sz="2000" u="none">
                <a:solidFill>
                  <a:srgbClr val="C00000"/>
                </a:solidFill>
                <a:latin typeface="Calibri"/>
                <a:ea typeface="Calibri"/>
                <a:cs typeface="Calibri"/>
                <a:sym typeface="Calibri"/>
              </a:rPr>
            </a:br>
            <a:r>
              <a:rPr b="0" i="0" lang="en-US" sz="2000" u="none">
                <a:solidFill>
                  <a:srgbClr val="C00000"/>
                </a:solidFill>
                <a:latin typeface="Calibri"/>
                <a:ea typeface="Calibri"/>
                <a:cs typeface="Calibri"/>
                <a:sym typeface="Calibri"/>
              </a:rPr>
              <a:t>scores</a:t>
            </a:r>
            <a:endParaRPr/>
          </a:p>
        </p:txBody>
      </p:sp>
      <p:sp>
        <p:nvSpPr>
          <p:cNvPr id="1039" name="Google Shape;1039;p99"/>
          <p:cNvSpPr txBox="1"/>
          <p:nvPr/>
        </p:nvSpPr>
        <p:spPr>
          <a:xfrm>
            <a:off x="7315200" y="4057650"/>
            <a:ext cx="1828800" cy="5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Resulting </a:t>
            </a:r>
            <a:endParaRPr/>
          </a:p>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hub scores</a:t>
            </a:r>
            <a:endParaRPr/>
          </a:p>
        </p:txBody>
      </p:sp>
      <p:cxnSp>
        <p:nvCxnSpPr>
          <p:cNvPr id="1040" name="Google Shape;1040;p99"/>
          <p:cNvCxnSpPr/>
          <p:nvPr/>
        </p:nvCxnSpPr>
        <p:spPr>
          <a:xfrm>
            <a:off x="7391400" y="1257300"/>
            <a:ext cx="609600" cy="342900"/>
          </a:xfrm>
          <a:prstGeom prst="straightConnector1">
            <a:avLst/>
          </a:prstGeom>
          <a:noFill/>
          <a:ln cap="flat" cmpd="sng" w="25400">
            <a:solidFill>
              <a:srgbClr val="C00000"/>
            </a:solidFill>
            <a:prstDash val="solid"/>
            <a:miter lim="800000"/>
            <a:headEnd len="sm" w="sm" type="none"/>
            <a:tailEnd len="med" w="med" type="stealth"/>
          </a:ln>
        </p:spPr>
      </p:cxnSp>
      <p:sp>
        <p:nvSpPr>
          <p:cNvPr id="1041" name="Google Shape;1041;p99"/>
          <p:cNvSpPr txBox="1"/>
          <p:nvPr/>
        </p:nvSpPr>
        <p:spPr>
          <a:xfrm>
            <a:off x="6477000" y="914400"/>
            <a:ext cx="1828800" cy="3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Calibri"/>
              <a:buNone/>
            </a:pPr>
            <a:r>
              <a:rPr b="0" i="0" lang="en-US" sz="2000" u="none">
                <a:solidFill>
                  <a:srgbClr val="C00000"/>
                </a:solidFill>
                <a:latin typeface="Calibri"/>
                <a:ea typeface="Calibri"/>
                <a:cs typeface="Calibri"/>
                <a:sym typeface="Calibri"/>
              </a:rPr>
              <a:t>Best hub</a:t>
            </a:r>
            <a:endParaRPr/>
          </a:p>
        </p:txBody>
      </p:sp>
      <p:sp>
        <p:nvSpPr>
          <p:cNvPr id="1042" name="Google Shape;1042;p99"/>
          <p:cNvSpPr txBox="1"/>
          <p:nvPr/>
        </p:nvSpPr>
        <p:spPr>
          <a:xfrm>
            <a:off x="5638800" y="2057400"/>
            <a:ext cx="3048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x</a:t>
            </a:r>
            <a:endParaRPr/>
          </a:p>
        </p:txBody>
      </p:sp>
      <p:sp>
        <p:nvSpPr>
          <p:cNvPr id="1043" name="Google Shape;1043;p9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grpSp>
        <p:nvGrpSpPr>
          <p:cNvPr id="1044" name="Google Shape;1044;p99"/>
          <p:cNvGrpSpPr/>
          <p:nvPr/>
        </p:nvGrpSpPr>
        <p:grpSpPr>
          <a:xfrm>
            <a:off x="637544" y="1514992"/>
            <a:ext cx="290323" cy="2358866"/>
            <a:chOff x="0" y="0"/>
            <a:chExt cx="165191778" cy="2147483647"/>
          </a:xfrm>
        </p:grpSpPr>
        <p:cxnSp>
          <p:nvCxnSpPr>
            <p:cNvPr id="1045" name="Google Shape;1045;p99"/>
            <p:cNvCxnSpPr/>
            <p:nvPr/>
          </p:nvCxnSpPr>
          <p:spPr>
            <a:xfrm rot="10800000">
              <a:off x="45" y="0"/>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46" name="Google Shape;1046;p99"/>
            <p:cNvCxnSpPr/>
            <p:nvPr/>
          </p:nvCxnSpPr>
          <p:spPr>
            <a:xfrm rot="10800000">
              <a:off x="45"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47" name="Google Shape;1047;p99"/>
            <p:cNvCxnSpPr/>
            <p:nvPr/>
          </p:nvCxnSpPr>
          <p:spPr>
            <a:xfrm rot="-5400000">
              <a:off x="-1073741823" y="107374189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48" name="Google Shape;1048;p99"/>
          <p:cNvGrpSpPr/>
          <p:nvPr/>
        </p:nvGrpSpPr>
        <p:grpSpPr>
          <a:xfrm flipH="1">
            <a:off x="1754624" y="1536103"/>
            <a:ext cx="290323" cy="2358866"/>
            <a:chOff x="0" y="0"/>
            <a:chExt cx="165191732" cy="2147483647"/>
          </a:xfrm>
        </p:grpSpPr>
        <p:cxnSp>
          <p:nvCxnSpPr>
            <p:cNvPr id="1049" name="Google Shape;1049;p99"/>
            <p:cNvCxnSpPr/>
            <p:nvPr/>
          </p:nvCxnSpPr>
          <p:spPr>
            <a:xfrm rot="10800000">
              <a:off x="0" y="136"/>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0" name="Google Shape;1050;p99"/>
            <p:cNvCxnSpPr/>
            <p:nvPr/>
          </p:nvCxnSpPr>
          <p:spPr>
            <a:xfrm rot="10800000">
              <a:off x="0"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1" name="Google Shape;1051;p99"/>
            <p:cNvCxnSpPr/>
            <p:nvPr/>
          </p:nvCxnSpPr>
          <p:spPr>
            <a:xfrm rot="-5400000">
              <a:off x="-1073741823"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52" name="Google Shape;1052;p99"/>
          <p:cNvGrpSpPr/>
          <p:nvPr/>
        </p:nvGrpSpPr>
        <p:grpSpPr>
          <a:xfrm>
            <a:off x="2618751" y="1523868"/>
            <a:ext cx="290323" cy="2358866"/>
            <a:chOff x="0" y="0"/>
            <a:chExt cx="165191778" cy="2147483647"/>
          </a:xfrm>
        </p:grpSpPr>
        <p:cxnSp>
          <p:nvCxnSpPr>
            <p:cNvPr id="1053" name="Google Shape;1053;p99"/>
            <p:cNvCxnSpPr/>
            <p:nvPr/>
          </p:nvCxnSpPr>
          <p:spPr>
            <a:xfrm rot="10800000">
              <a:off x="45" y="0"/>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4" name="Google Shape;1054;p99"/>
            <p:cNvCxnSpPr/>
            <p:nvPr/>
          </p:nvCxnSpPr>
          <p:spPr>
            <a:xfrm rot="10800000">
              <a:off x="45"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5" name="Google Shape;1055;p99"/>
            <p:cNvCxnSpPr/>
            <p:nvPr/>
          </p:nvCxnSpPr>
          <p:spPr>
            <a:xfrm rot="-5400000">
              <a:off x="-1073741823" y="107374189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56" name="Google Shape;1056;p99"/>
          <p:cNvGrpSpPr/>
          <p:nvPr/>
        </p:nvGrpSpPr>
        <p:grpSpPr>
          <a:xfrm>
            <a:off x="5971555" y="1526763"/>
            <a:ext cx="290323" cy="2358866"/>
            <a:chOff x="0" y="0"/>
            <a:chExt cx="165191778" cy="2147483647"/>
          </a:xfrm>
        </p:grpSpPr>
        <p:cxnSp>
          <p:nvCxnSpPr>
            <p:cNvPr id="1057" name="Google Shape;1057;p99"/>
            <p:cNvCxnSpPr/>
            <p:nvPr/>
          </p:nvCxnSpPr>
          <p:spPr>
            <a:xfrm rot="10800000">
              <a:off x="45" y="0"/>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8" name="Google Shape;1058;p99"/>
            <p:cNvCxnSpPr/>
            <p:nvPr/>
          </p:nvCxnSpPr>
          <p:spPr>
            <a:xfrm rot="10800000">
              <a:off x="45"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59" name="Google Shape;1059;p99"/>
            <p:cNvCxnSpPr/>
            <p:nvPr/>
          </p:nvCxnSpPr>
          <p:spPr>
            <a:xfrm rot="-5400000">
              <a:off x="-1073741823" y="107374189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60" name="Google Shape;1060;p99"/>
          <p:cNvGrpSpPr/>
          <p:nvPr/>
        </p:nvGrpSpPr>
        <p:grpSpPr>
          <a:xfrm flipH="1">
            <a:off x="6707625" y="1545603"/>
            <a:ext cx="290323" cy="2358866"/>
            <a:chOff x="0" y="0"/>
            <a:chExt cx="165191732" cy="2147483647"/>
          </a:xfrm>
        </p:grpSpPr>
        <p:cxnSp>
          <p:nvCxnSpPr>
            <p:cNvPr id="1061" name="Google Shape;1061;p99"/>
            <p:cNvCxnSpPr/>
            <p:nvPr/>
          </p:nvCxnSpPr>
          <p:spPr>
            <a:xfrm rot="10800000">
              <a:off x="0" y="136"/>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62" name="Google Shape;1062;p99"/>
            <p:cNvCxnSpPr/>
            <p:nvPr/>
          </p:nvCxnSpPr>
          <p:spPr>
            <a:xfrm rot="10800000">
              <a:off x="0"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63" name="Google Shape;1063;p99"/>
            <p:cNvCxnSpPr/>
            <p:nvPr/>
          </p:nvCxnSpPr>
          <p:spPr>
            <a:xfrm rot="-5400000">
              <a:off x="-1073741823"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64" name="Google Shape;1064;p99"/>
          <p:cNvGrpSpPr/>
          <p:nvPr/>
        </p:nvGrpSpPr>
        <p:grpSpPr>
          <a:xfrm>
            <a:off x="7647945" y="1476439"/>
            <a:ext cx="290323" cy="2358866"/>
            <a:chOff x="0" y="0"/>
            <a:chExt cx="165191778" cy="2147483647"/>
          </a:xfrm>
        </p:grpSpPr>
        <p:cxnSp>
          <p:nvCxnSpPr>
            <p:cNvPr id="1065" name="Google Shape;1065;p99"/>
            <p:cNvCxnSpPr/>
            <p:nvPr/>
          </p:nvCxnSpPr>
          <p:spPr>
            <a:xfrm rot="10800000">
              <a:off x="45" y="0"/>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66" name="Google Shape;1066;p99"/>
            <p:cNvCxnSpPr/>
            <p:nvPr/>
          </p:nvCxnSpPr>
          <p:spPr>
            <a:xfrm rot="10800000">
              <a:off x="45"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67" name="Google Shape;1067;p99"/>
            <p:cNvCxnSpPr/>
            <p:nvPr/>
          </p:nvCxnSpPr>
          <p:spPr>
            <a:xfrm rot="-5400000">
              <a:off x="-1073741823" y="1073741891"/>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68" name="Google Shape;1068;p99"/>
          <p:cNvGrpSpPr/>
          <p:nvPr/>
        </p:nvGrpSpPr>
        <p:grpSpPr>
          <a:xfrm flipH="1">
            <a:off x="8536425" y="1507353"/>
            <a:ext cx="290323" cy="2358866"/>
            <a:chOff x="0" y="0"/>
            <a:chExt cx="165191732" cy="2147483647"/>
          </a:xfrm>
        </p:grpSpPr>
        <p:cxnSp>
          <p:nvCxnSpPr>
            <p:cNvPr id="1069" name="Google Shape;1069;p99"/>
            <p:cNvCxnSpPr/>
            <p:nvPr/>
          </p:nvCxnSpPr>
          <p:spPr>
            <a:xfrm rot="10800000">
              <a:off x="0" y="136"/>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70" name="Google Shape;1070;p99"/>
            <p:cNvCxnSpPr/>
            <p:nvPr/>
          </p:nvCxnSpPr>
          <p:spPr>
            <a:xfrm rot="10800000">
              <a:off x="0"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71" name="Google Shape;1071;p99"/>
            <p:cNvCxnSpPr/>
            <p:nvPr/>
          </p:nvCxnSpPr>
          <p:spPr>
            <a:xfrm rot="-5400000">
              <a:off x="-1073741823"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grpSp>
        <p:nvGrpSpPr>
          <p:cNvPr id="1072" name="Google Shape;1072;p99"/>
          <p:cNvGrpSpPr/>
          <p:nvPr/>
        </p:nvGrpSpPr>
        <p:grpSpPr>
          <a:xfrm flipH="1">
            <a:off x="5259823" y="1540700"/>
            <a:ext cx="290323" cy="2358866"/>
            <a:chOff x="0" y="0"/>
            <a:chExt cx="165191732" cy="2147483647"/>
          </a:xfrm>
        </p:grpSpPr>
        <p:cxnSp>
          <p:nvCxnSpPr>
            <p:cNvPr id="1073" name="Google Shape;1073;p99"/>
            <p:cNvCxnSpPr/>
            <p:nvPr/>
          </p:nvCxnSpPr>
          <p:spPr>
            <a:xfrm rot="10800000">
              <a:off x="0" y="136"/>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74" name="Google Shape;1074;p99"/>
            <p:cNvCxnSpPr/>
            <p:nvPr/>
          </p:nvCxnSpPr>
          <p:spPr>
            <a:xfrm rot="10800000">
              <a:off x="0" y="2147483647"/>
              <a:ext cx="165191732" cy="0"/>
            </a:xfrm>
            <a:prstGeom prst="straightConnector1">
              <a:avLst/>
            </a:prstGeom>
            <a:noFill/>
            <a:ln cap="flat" cmpd="sng" w="9525">
              <a:solidFill>
                <a:srgbClr val="4A7EBB"/>
              </a:solidFill>
              <a:prstDash val="solid"/>
              <a:miter lim="800000"/>
              <a:headEnd len="sm" w="sm" type="none"/>
              <a:tailEnd len="sm" w="sm" type="none"/>
            </a:ln>
          </p:spPr>
        </p:cxnSp>
        <p:cxnSp>
          <p:nvCxnSpPr>
            <p:cNvPr id="1075" name="Google Shape;1075;p99"/>
            <p:cNvCxnSpPr/>
            <p:nvPr/>
          </p:nvCxnSpPr>
          <p:spPr>
            <a:xfrm rot="-5400000">
              <a:off x="-1073741823" y="1073741823"/>
              <a:ext cx="2147483647" cy="0"/>
            </a:xfrm>
            <a:prstGeom prst="straightConnector1">
              <a:avLst/>
            </a:prstGeom>
            <a:noFill/>
            <a:ln cap="flat" cmpd="sng" w="9525">
              <a:solidFill>
                <a:srgbClr val="4A7EBB"/>
              </a:solidFill>
              <a:prstDash val="solid"/>
              <a:miter lim="800000"/>
              <a:headEnd len="sm" w="sm" type="none"/>
              <a:tailEnd len="sm" w="sm" type="none"/>
            </a:ln>
          </p:spPr>
        </p:cxnSp>
      </p:grpSp>
      <p:pic>
        <p:nvPicPr>
          <p:cNvPr id="1076" name="Google Shape;1076;p99"/>
          <p:cNvPicPr preferRelativeResize="0"/>
          <p:nvPr/>
        </p:nvPicPr>
        <p:blipFill>
          <a:blip r:embed="rId3">
            <a:alphaModFix/>
          </a:blip>
          <a:stretch>
            <a:fillRect/>
          </a:stretch>
        </p:blipFill>
        <p:spPr>
          <a:xfrm>
            <a:off x="-12" y="0"/>
            <a:ext cx="2047875" cy="1428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100"/>
          <p:cNvPicPr preferRelativeResize="0"/>
          <p:nvPr/>
        </p:nvPicPr>
        <p:blipFill>
          <a:blip r:embed="rId3">
            <a:alphaModFix/>
          </a:blip>
          <a:stretch>
            <a:fillRect/>
          </a:stretch>
        </p:blipFill>
        <p:spPr>
          <a:xfrm>
            <a:off x="1710800" y="797725"/>
            <a:ext cx="5445056" cy="4071951"/>
          </a:xfrm>
          <a:prstGeom prst="rect">
            <a:avLst/>
          </a:prstGeom>
          <a:noFill/>
          <a:ln>
            <a:noFill/>
          </a:ln>
        </p:spPr>
      </p:pic>
      <p:sp>
        <p:nvSpPr>
          <p:cNvPr id="1082" name="Google Shape;1082;p100"/>
          <p:cNvSpPr txBox="1"/>
          <p:nvPr>
            <p:ph type="title"/>
          </p:nvPr>
        </p:nvSpPr>
        <p:spPr>
          <a:xfrm>
            <a:off x="457200" y="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HITS Example</a:t>
            </a:r>
            <a:endParaRPr/>
          </a:p>
        </p:txBody>
      </p:sp>
      <p:sp>
        <p:nvSpPr>
          <p:cNvPr id="1083" name="Google Shape;1083;p100"/>
          <p:cNvSpPr txBox="1"/>
          <p:nvPr/>
        </p:nvSpPr>
        <p:spPr>
          <a:xfrm>
            <a:off x="1012750" y="576925"/>
            <a:ext cx="1454400" cy="22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7F6FF"/>
              </a:buClr>
              <a:buSzPts val="1000"/>
              <a:buFont typeface="Arial"/>
              <a:buNone/>
            </a:pPr>
            <a:r>
              <a:rPr b="1" i="0" lang="en-US" sz="1200" u="none">
                <a:solidFill>
                  <a:srgbClr val="38761D"/>
                </a:solidFill>
              </a:rPr>
              <a:t>(Authority, Hub)</a:t>
            </a:r>
            <a:endParaRPr b="1" sz="1200">
              <a:solidFill>
                <a:srgbClr val="38761D"/>
              </a:solidFill>
            </a:endParaRPr>
          </a:p>
        </p:txBody>
      </p:sp>
      <p:sp>
        <p:nvSpPr>
          <p:cNvPr id="1084" name="Google Shape;1084;p10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85" name="Google Shape;1085;p100"/>
          <p:cNvSpPr txBox="1"/>
          <p:nvPr/>
        </p:nvSpPr>
        <p:spPr>
          <a:xfrm>
            <a:off x="0" y="0"/>
            <a:ext cx="28677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Fig 10.3 from </a:t>
            </a:r>
            <a:r>
              <a:rPr i="1" lang="en-US" sz="1200" u="sng">
                <a:solidFill>
                  <a:schemeClr val="hlink"/>
                </a:solidFill>
                <a:latin typeface="Calibri"/>
                <a:ea typeface="Calibri"/>
                <a:cs typeface="Calibri"/>
                <a:sym typeface="Calibri"/>
                <a:hlinkClick r:id="rId4"/>
              </a:rPr>
              <a:t>Search Engines: Information Retrieval in Practice</a:t>
            </a:r>
            <a:endParaRPr sz="1200">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0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Problems with HITS</a:t>
            </a:r>
            <a:endParaRPr/>
          </a:p>
        </p:txBody>
      </p:sp>
      <p:sp>
        <p:nvSpPr>
          <p:cNvPr id="1091" name="Google Shape;1091;p101"/>
          <p:cNvSpPr txBox="1"/>
          <p:nvPr>
            <p:ph idx="4294967295" type="body"/>
          </p:nvPr>
        </p:nvSpPr>
        <p:spPr>
          <a:xfrm>
            <a:off x="457200" y="1200150"/>
            <a:ext cx="8229600" cy="34071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Has not been widely used</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IBM holds patent</a:t>
            </a:r>
            <a:endParaRPr sz="2200"/>
          </a:p>
          <a:p>
            <a:pPr indent="0" lvl="0" marL="342900" marR="0" rtl="0" algn="l">
              <a:lnSpc>
                <a:spcPct val="90000"/>
              </a:lnSpc>
              <a:spcBef>
                <a:spcPts val="640"/>
              </a:spcBef>
              <a:spcAft>
                <a:spcPts val="0"/>
              </a:spcAft>
              <a:buNone/>
            </a:pPr>
            <a:r>
              <a:t/>
            </a:r>
            <a:endParaRPr sz="4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Query dependence</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Later implementations have made query independent</a:t>
            </a:r>
            <a:endParaRPr sz="2200"/>
          </a:p>
          <a:p>
            <a:pPr indent="0" lvl="0" marL="342900" marR="0" rtl="0" algn="l">
              <a:lnSpc>
                <a:spcPct val="90000"/>
              </a:lnSpc>
              <a:spcBef>
                <a:spcPts val="640"/>
              </a:spcBef>
              <a:spcAft>
                <a:spcPts val="0"/>
              </a:spcAft>
              <a:buNone/>
            </a:pPr>
            <a:r>
              <a:t/>
            </a:r>
            <a:endParaRPr sz="400"/>
          </a:p>
          <a:p>
            <a:pPr indent="-304800" lvl="0" marL="342900" marR="0" rtl="0" algn="l">
              <a:lnSpc>
                <a:spcPct val="90000"/>
              </a:lnSpc>
              <a:spcBef>
                <a:spcPts val="64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Topic drift</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Pages in expanded base set may not be on same topic as root pages</a:t>
            </a:r>
            <a:endParaRPr sz="22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Solution is to examine link text when expanding</a:t>
            </a:r>
            <a:endParaRPr sz="2200"/>
          </a:p>
        </p:txBody>
      </p:sp>
      <p:sp>
        <p:nvSpPr>
          <p:cNvPr id="1092" name="Google Shape;1092;p10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93" name="Google Shape;1093;p101"/>
          <p:cNvSpPr txBox="1"/>
          <p:nvPr/>
        </p:nvSpPr>
        <p:spPr>
          <a:xfrm>
            <a:off x="0" y="4545050"/>
            <a:ext cx="61341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Levene (2010), </a:t>
            </a:r>
            <a:r>
              <a:rPr lang="en-US" u="sng">
                <a:solidFill>
                  <a:schemeClr val="hlink"/>
                </a:solidFill>
                <a:latin typeface="Calibri"/>
                <a:ea typeface="Calibri"/>
                <a:cs typeface="Calibri"/>
                <a:sym typeface="Calibri"/>
                <a:hlinkClick r:id="rId3"/>
              </a:rPr>
              <a:t>An Introduction to Search Engines and Web Page Navigation</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2" name="Google Shape;152;p21"/>
          <p:cNvSpPr txBox="1"/>
          <p:nvPr/>
        </p:nvSpPr>
        <p:spPr>
          <a:xfrm>
            <a:off x="0" y="4364975"/>
            <a:ext cx="91440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web crawler animations - see Table 3 of Smith and Nelson, </a:t>
            </a:r>
            <a:r>
              <a:rPr lang="en-US" u="sng">
                <a:solidFill>
                  <a:schemeClr val="hlink"/>
                </a:solidFill>
                <a:latin typeface="Calibri"/>
                <a:ea typeface="Calibri"/>
                <a:cs typeface="Calibri"/>
                <a:sym typeface="Calibri"/>
                <a:hlinkClick r:id="rId3"/>
              </a:rPr>
              <a:t>Site Design Impact on Robots: An Examination of Search Engine Crawler Behavior at Deep and Wide Websites</a:t>
            </a:r>
            <a:r>
              <a:rPr lang="en-US">
                <a:solidFill>
                  <a:schemeClr val="dk1"/>
                </a:solidFill>
                <a:latin typeface="Calibri"/>
                <a:ea typeface="Calibri"/>
                <a:cs typeface="Calibri"/>
                <a:sym typeface="Calibri"/>
              </a:rPr>
              <a:t>, 2008</a:t>
            </a:r>
            <a:endParaRPr>
              <a:latin typeface="Calibri"/>
              <a:ea typeface="Calibri"/>
              <a:cs typeface="Calibri"/>
              <a:sym typeface="Calibri"/>
            </a:endParaRPr>
          </a:p>
        </p:txBody>
      </p:sp>
      <p:pic>
        <p:nvPicPr>
          <p:cNvPr id="153" name="Google Shape;153;p21"/>
          <p:cNvPicPr preferRelativeResize="0"/>
          <p:nvPr/>
        </p:nvPicPr>
        <p:blipFill>
          <a:blip r:embed="rId4">
            <a:alphaModFix/>
          </a:blip>
          <a:stretch>
            <a:fillRect/>
          </a:stretch>
        </p:blipFill>
        <p:spPr>
          <a:xfrm>
            <a:off x="1738188" y="17569"/>
            <a:ext cx="5667616" cy="439708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a:t>
            </a:r>
            <a:endParaRPr/>
          </a:p>
        </p:txBody>
      </p:sp>
      <p:sp>
        <p:nvSpPr>
          <p:cNvPr id="1100" name="Google Shape;1100;p10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01" name="Google Shape;1101;p102"/>
          <p:cNvSpPr txBox="1"/>
          <p:nvPr>
            <p:ph idx="1" type="body"/>
          </p:nvPr>
        </p:nvSpPr>
        <p:spPr>
          <a:xfrm>
            <a:off x="257950" y="1007344"/>
            <a:ext cx="8708100" cy="3862200"/>
          </a:xfrm>
          <a:prstGeom prst="rect">
            <a:avLst/>
          </a:prstGeom>
        </p:spPr>
        <p:txBody>
          <a:bodyPr anchorCtr="0" anchor="t" bIns="91425" lIns="91425" spcFirstLastPara="1" rIns="91425" wrap="square" tIns="91425">
            <a:noAutofit/>
          </a:bodyPr>
          <a:lstStyle/>
          <a:p>
            <a:pPr indent="-374650" lvl="0" marL="457200" rtl="0" algn="l">
              <a:spcBef>
                <a:spcPts val="640"/>
              </a:spcBef>
              <a:spcAft>
                <a:spcPts val="0"/>
              </a:spcAft>
              <a:buSzPts val="2300"/>
              <a:buChar char="•"/>
            </a:pPr>
            <a:r>
              <a:rPr lang="en-US" sz="2300"/>
              <a:t>Describe the main steps needed for web search.</a:t>
            </a:r>
            <a:endParaRPr sz="2300"/>
          </a:p>
          <a:p>
            <a:pPr indent="-374650" lvl="0" marL="457200" rtl="0" algn="l">
              <a:spcBef>
                <a:spcPts val="0"/>
              </a:spcBef>
              <a:spcAft>
                <a:spcPts val="0"/>
              </a:spcAft>
              <a:buSzPts val="2300"/>
              <a:buChar char="•"/>
            </a:pPr>
            <a:r>
              <a:rPr lang="en-US" sz="2300"/>
              <a:t>Describe what a web crawler does.</a:t>
            </a:r>
            <a:endParaRPr sz="2300"/>
          </a:p>
          <a:p>
            <a:pPr indent="-374650" lvl="0" marL="457200" rtl="0" algn="l">
              <a:spcBef>
                <a:spcPts val="0"/>
              </a:spcBef>
              <a:spcAft>
                <a:spcPts val="0"/>
              </a:spcAft>
              <a:buSzPts val="2300"/>
              <a:buChar char="•"/>
            </a:pPr>
            <a:r>
              <a:rPr lang="en-US" sz="2300"/>
              <a:t>Explain the difference between precision and recall.</a:t>
            </a:r>
            <a:endParaRPr sz="2300"/>
          </a:p>
          <a:p>
            <a:pPr indent="-374650" lvl="0" marL="457200" rtl="0" algn="l">
              <a:spcBef>
                <a:spcPts val="0"/>
              </a:spcBef>
              <a:spcAft>
                <a:spcPts val="0"/>
              </a:spcAft>
              <a:buSzPts val="2300"/>
              <a:buChar char="•"/>
            </a:pPr>
            <a:r>
              <a:rPr lang="en-US" sz="2300"/>
              <a:t>Explain the difference between false positives and false negatives.</a:t>
            </a:r>
            <a:endParaRPr sz="2300"/>
          </a:p>
          <a:p>
            <a:pPr indent="-374650" lvl="0" marL="457200" rtl="0" algn="l">
              <a:spcBef>
                <a:spcPts val="0"/>
              </a:spcBef>
              <a:spcAft>
                <a:spcPts val="0"/>
              </a:spcAft>
              <a:buSzPts val="2300"/>
              <a:buChar char="•"/>
            </a:pPr>
            <a:r>
              <a:rPr lang="en-US" sz="2300"/>
              <a:t>Explain TF-IDF and how it is used to determine relevance in web search.</a:t>
            </a:r>
            <a:endParaRPr sz="2300"/>
          </a:p>
          <a:p>
            <a:pPr indent="-374650" lvl="0" marL="457200" rtl="0" algn="l">
              <a:spcBef>
                <a:spcPts val="0"/>
              </a:spcBef>
              <a:spcAft>
                <a:spcPts val="0"/>
              </a:spcAft>
              <a:buSzPts val="2300"/>
              <a:buChar char="•"/>
            </a:pPr>
            <a:r>
              <a:rPr lang="en-US" sz="2300"/>
              <a:t>Explain the importance of inlinks and outlinks in the Page Rank algorithm.</a:t>
            </a:r>
            <a:endParaRPr sz="2300"/>
          </a:p>
          <a:p>
            <a:pPr indent="-374650" lvl="0" marL="457200" rtl="0" algn="l">
              <a:spcBef>
                <a:spcPts val="0"/>
              </a:spcBef>
              <a:spcAft>
                <a:spcPts val="0"/>
              </a:spcAft>
              <a:buSzPts val="2300"/>
              <a:buChar char="•"/>
            </a:pPr>
            <a:r>
              <a:rPr lang="en-US" sz="2300"/>
              <a:t>Given a query term, compute TF-IDF for the term in a set of documents.</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